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5"/>
  </p:notesMasterIdLst>
  <p:sldIdLst>
    <p:sldId id="256" r:id="rId2"/>
    <p:sldId id="289" r:id="rId3"/>
    <p:sldId id="259" r:id="rId4"/>
    <p:sldId id="360" r:id="rId5"/>
    <p:sldId id="415" r:id="rId6"/>
    <p:sldId id="260" r:id="rId7"/>
    <p:sldId id="261" r:id="rId8"/>
    <p:sldId id="262" r:id="rId9"/>
    <p:sldId id="263" r:id="rId10"/>
    <p:sldId id="264" r:id="rId11"/>
    <p:sldId id="265" r:id="rId12"/>
    <p:sldId id="416" r:id="rId13"/>
    <p:sldId id="345" r:id="rId14"/>
    <p:sldId id="366" r:id="rId15"/>
    <p:sldId id="266" r:id="rId16"/>
    <p:sldId id="271" r:id="rId17"/>
    <p:sldId id="290" r:id="rId18"/>
    <p:sldId id="267" r:id="rId19"/>
    <p:sldId id="306" r:id="rId20"/>
    <p:sldId id="268" r:id="rId21"/>
    <p:sldId id="269" r:id="rId22"/>
    <p:sldId id="320" r:id="rId23"/>
    <p:sldId id="291" r:id="rId24"/>
    <p:sldId id="314" r:id="rId25"/>
    <p:sldId id="313" r:id="rId26"/>
    <p:sldId id="312" r:id="rId27"/>
    <p:sldId id="317" r:id="rId28"/>
    <p:sldId id="316" r:id="rId29"/>
    <p:sldId id="315" r:id="rId30"/>
    <p:sldId id="272" r:id="rId31"/>
    <p:sldId id="307" r:id="rId32"/>
    <p:sldId id="308" r:id="rId33"/>
    <p:sldId id="309" r:id="rId34"/>
    <p:sldId id="310" r:id="rId35"/>
    <p:sldId id="311" r:id="rId36"/>
    <p:sldId id="321" r:id="rId37"/>
    <p:sldId id="367" r:id="rId38"/>
    <p:sldId id="368" r:id="rId39"/>
    <p:sldId id="369" r:id="rId40"/>
    <p:sldId id="371" r:id="rId41"/>
    <p:sldId id="370" r:id="rId42"/>
    <p:sldId id="322" r:id="rId43"/>
    <p:sldId id="323" r:id="rId44"/>
    <p:sldId id="359" r:id="rId45"/>
    <p:sldId id="326" r:id="rId46"/>
    <p:sldId id="327" r:id="rId47"/>
    <p:sldId id="328" r:id="rId48"/>
    <p:sldId id="329" r:id="rId49"/>
    <p:sldId id="330" r:id="rId50"/>
    <p:sldId id="324" r:id="rId51"/>
    <p:sldId id="325" r:id="rId52"/>
    <p:sldId id="332" r:id="rId53"/>
    <p:sldId id="333" r:id="rId54"/>
    <p:sldId id="340" r:id="rId55"/>
    <p:sldId id="339" r:id="rId56"/>
    <p:sldId id="337" r:id="rId57"/>
    <p:sldId id="338" r:id="rId58"/>
    <p:sldId id="336" r:id="rId59"/>
    <p:sldId id="335" r:id="rId60"/>
    <p:sldId id="331" r:id="rId61"/>
    <p:sldId id="347" r:id="rId62"/>
    <p:sldId id="334" r:id="rId63"/>
    <p:sldId id="341" r:id="rId64"/>
    <p:sldId id="342" r:id="rId65"/>
    <p:sldId id="344" r:id="rId66"/>
    <p:sldId id="346" r:id="rId67"/>
    <p:sldId id="351" r:id="rId68"/>
    <p:sldId id="352" r:id="rId69"/>
    <p:sldId id="348" r:id="rId70"/>
    <p:sldId id="349" r:id="rId71"/>
    <p:sldId id="353" r:id="rId72"/>
    <p:sldId id="350" r:id="rId73"/>
    <p:sldId id="343" r:id="rId74"/>
    <p:sldId id="273" r:id="rId75"/>
    <p:sldId id="274" r:id="rId76"/>
    <p:sldId id="296" r:id="rId77"/>
    <p:sldId id="275" r:id="rId78"/>
    <p:sldId id="361" r:id="rId79"/>
    <p:sldId id="362" r:id="rId80"/>
    <p:sldId id="297" r:id="rId81"/>
    <p:sldId id="276" r:id="rId82"/>
    <p:sldId id="292" r:id="rId83"/>
    <p:sldId id="277" r:id="rId84"/>
    <p:sldId id="278" r:id="rId85"/>
    <p:sldId id="279" r:id="rId86"/>
    <p:sldId id="293" r:id="rId87"/>
    <p:sldId id="281" r:id="rId88"/>
    <p:sldId id="282" r:id="rId89"/>
    <p:sldId id="294" r:id="rId90"/>
    <p:sldId id="283" r:id="rId91"/>
    <p:sldId id="363" r:id="rId92"/>
    <p:sldId id="364" r:id="rId93"/>
    <p:sldId id="365" r:id="rId94"/>
    <p:sldId id="298" r:id="rId95"/>
    <p:sldId id="284" r:id="rId96"/>
    <p:sldId id="299" r:id="rId97"/>
    <p:sldId id="304" r:id="rId98"/>
    <p:sldId id="300" r:id="rId99"/>
    <p:sldId id="301" r:id="rId100"/>
    <p:sldId id="302" r:id="rId101"/>
    <p:sldId id="303" r:id="rId102"/>
    <p:sldId id="288" r:id="rId103"/>
    <p:sldId id="285" r:id="rId104"/>
    <p:sldId id="286" r:id="rId105"/>
    <p:sldId id="287" r:id="rId106"/>
    <p:sldId id="358" r:id="rId107"/>
    <p:sldId id="354" r:id="rId108"/>
    <p:sldId id="355" r:id="rId109"/>
    <p:sldId id="356" r:id="rId110"/>
    <p:sldId id="357" r:id="rId111"/>
    <p:sldId id="305" r:id="rId112"/>
    <p:sldId id="295" r:id="rId113"/>
    <p:sldId id="417" r:id="rId114"/>
  </p:sldIdLst>
  <p:sldSz cx="9144000" cy="6858000" type="letter"/>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1" d="100"/>
          <a:sy n="111" d="100"/>
        </p:scale>
        <p:origin x="165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BF05063-A12B-465B-B0DA-92B5A9CB2F3A}" type="datetimeFigureOut">
              <a:rPr lang="en-US" smtClean="0"/>
              <a:t>4/1/2026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2F8A331-7558-476C-8001-649A1F0CA583}" type="slidenum">
              <a:rPr lang="en-US" smtClean="0"/>
              <a:t>‹#›</a:t>
            </a:fld>
            <a:endParaRPr lang="en-US"/>
          </a:p>
        </p:txBody>
      </p:sp>
    </p:spTree>
    <p:extLst>
      <p:ext uri="{BB962C8B-B14F-4D97-AF65-F5344CB8AC3E}">
        <p14:creationId xmlns:p14="http://schemas.microsoft.com/office/powerpoint/2010/main" val="1949653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r>
              <a:rPr lang="en-US"/>
              <a:t>8/15/2023</a:t>
            </a:r>
          </a:p>
        </p:txBody>
      </p:sp>
      <p:sp>
        <p:nvSpPr>
          <p:cNvPr id="5" name="Footer Placeholder 4"/>
          <p:cNvSpPr>
            <a:spLocks noGrp="1"/>
          </p:cNvSpPr>
          <p:nvPr>
            <p:ph type="ftr" sz="quarter" idx="11"/>
          </p:nvPr>
        </p:nvSpPr>
        <p:spPr/>
        <p:txBody>
          <a:bodyPr/>
          <a:lstStyle/>
          <a:p>
            <a:r>
              <a:rPr lang="en-US"/>
              <a:t>Nautilus E Final Assembly Station 2</a:t>
            </a:r>
          </a:p>
        </p:txBody>
      </p:sp>
      <p:sp>
        <p:nvSpPr>
          <p:cNvPr id="6" name="Slide Number Placeholder 5"/>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156584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8/15/2023</a:t>
            </a:r>
          </a:p>
        </p:txBody>
      </p:sp>
      <p:sp>
        <p:nvSpPr>
          <p:cNvPr id="5" name="Footer Placeholder 4"/>
          <p:cNvSpPr>
            <a:spLocks noGrp="1"/>
          </p:cNvSpPr>
          <p:nvPr>
            <p:ph type="ftr" sz="quarter" idx="11"/>
          </p:nvPr>
        </p:nvSpPr>
        <p:spPr/>
        <p:txBody>
          <a:bodyPr/>
          <a:lstStyle/>
          <a:p>
            <a:r>
              <a:rPr lang="en-US"/>
              <a:t>Nautilus E Final Assembly Station 2</a:t>
            </a:r>
          </a:p>
        </p:txBody>
      </p:sp>
      <p:sp>
        <p:nvSpPr>
          <p:cNvPr id="6" name="Slide Number Placeholder 5"/>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2694092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8/15/2023</a:t>
            </a:r>
          </a:p>
        </p:txBody>
      </p:sp>
      <p:sp>
        <p:nvSpPr>
          <p:cNvPr id="5" name="Footer Placeholder 4"/>
          <p:cNvSpPr>
            <a:spLocks noGrp="1"/>
          </p:cNvSpPr>
          <p:nvPr>
            <p:ph type="ftr" sz="quarter" idx="11"/>
          </p:nvPr>
        </p:nvSpPr>
        <p:spPr/>
        <p:txBody>
          <a:bodyPr/>
          <a:lstStyle/>
          <a:p>
            <a:r>
              <a:rPr lang="en-US"/>
              <a:t>Nautilus E Final Assembly Station 2</a:t>
            </a:r>
          </a:p>
        </p:txBody>
      </p:sp>
      <p:sp>
        <p:nvSpPr>
          <p:cNvPr id="6" name="Slide Number Placeholder 5"/>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319958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8/15/2023</a:t>
            </a:r>
          </a:p>
        </p:txBody>
      </p:sp>
      <p:sp>
        <p:nvSpPr>
          <p:cNvPr id="5" name="Footer Placeholder 4"/>
          <p:cNvSpPr>
            <a:spLocks noGrp="1"/>
          </p:cNvSpPr>
          <p:nvPr>
            <p:ph type="ftr" sz="quarter" idx="11"/>
          </p:nvPr>
        </p:nvSpPr>
        <p:spPr/>
        <p:txBody>
          <a:bodyPr/>
          <a:lstStyle/>
          <a:p>
            <a:r>
              <a:rPr lang="en-US"/>
              <a:t>Nautilus E Final Assembly Station 2</a:t>
            </a:r>
          </a:p>
        </p:txBody>
      </p:sp>
      <p:sp>
        <p:nvSpPr>
          <p:cNvPr id="6" name="Slide Number Placeholder 5"/>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1153550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8/15/2023</a:t>
            </a:r>
          </a:p>
        </p:txBody>
      </p:sp>
      <p:sp>
        <p:nvSpPr>
          <p:cNvPr id="5" name="Footer Placeholder 4"/>
          <p:cNvSpPr>
            <a:spLocks noGrp="1"/>
          </p:cNvSpPr>
          <p:nvPr>
            <p:ph type="ftr" sz="quarter" idx="11"/>
          </p:nvPr>
        </p:nvSpPr>
        <p:spPr/>
        <p:txBody>
          <a:bodyPr/>
          <a:lstStyle/>
          <a:p>
            <a:r>
              <a:rPr lang="en-US"/>
              <a:t>Nautilus E Final Assembly Station 2</a:t>
            </a:r>
          </a:p>
        </p:txBody>
      </p:sp>
      <p:sp>
        <p:nvSpPr>
          <p:cNvPr id="6" name="Slide Number Placeholder 5"/>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445980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8/15/2023</a:t>
            </a:r>
          </a:p>
        </p:txBody>
      </p:sp>
      <p:sp>
        <p:nvSpPr>
          <p:cNvPr id="6" name="Footer Placeholder 5"/>
          <p:cNvSpPr>
            <a:spLocks noGrp="1"/>
          </p:cNvSpPr>
          <p:nvPr>
            <p:ph type="ftr" sz="quarter" idx="11"/>
          </p:nvPr>
        </p:nvSpPr>
        <p:spPr/>
        <p:txBody>
          <a:bodyPr/>
          <a:lstStyle/>
          <a:p>
            <a:r>
              <a:rPr lang="en-US"/>
              <a:t>Nautilus E Final Assembly Station 2</a:t>
            </a:r>
          </a:p>
        </p:txBody>
      </p:sp>
      <p:sp>
        <p:nvSpPr>
          <p:cNvPr id="7" name="Slide Number Placeholder 6"/>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4174931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8/15/2023</a:t>
            </a:r>
          </a:p>
        </p:txBody>
      </p:sp>
      <p:sp>
        <p:nvSpPr>
          <p:cNvPr id="8" name="Footer Placeholder 7"/>
          <p:cNvSpPr>
            <a:spLocks noGrp="1"/>
          </p:cNvSpPr>
          <p:nvPr>
            <p:ph type="ftr" sz="quarter" idx="11"/>
          </p:nvPr>
        </p:nvSpPr>
        <p:spPr/>
        <p:txBody>
          <a:bodyPr/>
          <a:lstStyle/>
          <a:p>
            <a:r>
              <a:rPr lang="en-US"/>
              <a:t>Nautilus E Final Assembly Station 2</a:t>
            </a:r>
          </a:p>
        </p:txBody>
      </p:sp>
      <p:sp>
        <p:nvSpPr>
          <p:cNvPr id="9" name="Slide Number Placeholder 8"/>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1554628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8/15/2023</a:t>
            </a:r>
          </a:p>
        </p:txBody>
      </p:sp>
      <p:sp>
        <p:nvSpPr>
          <p:cNvPr id="4" name="Footer Placeholder 3"/>
          <p:cNvSpPr>
            <a:spLocks noGrp="1"/>
          </p:cNvSpPr>
          <p:nvPr>
            <p:ph type="ftr" sz="quarter" idx="11"/>
          </p:nvPr>
        </p:nvSpPr>
        <p:spPr/>
        <p:txBody>
          <a:bodyPr/>
          <a:lstStyle/>
          <a:p>
            <a:r>
              <a:rPr lang="en-US"/>
              <a:t>Nautilus E Final Assembly Station 2</a:t>
            </a:r>
          </a:p>
        </p:txBody>
      </p:sp>
      <p:sp>
        <p:nvSpPr>
          <p:cNvPr id="5" name="Slide Number Placeholder 4"/>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1444719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160052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r>
              <a:rPr lang="en-US"/>
              <a:t>8/15/2023</a:t>
            </a:r>
          </a:p>
        </p:txBody>
      </p:sp>
      <p:sp>
        <p:nvSpPr>
          <p:cNvPr id="6" name="Footer Placeholder 5"/>
          <p:cNvSpPr>
            <a:spLocks noGrp="1"/>
          </p:cNvSpPr>
          <p:nvPr>
            <p:ph type="ftr" sz="quarter" idx="11"/>
          </p:nvPr>
        </p:nvSpPr>
        <p:spPr/>
        <p:txBody>
          <a:bodyPr/>
          <a:lstStyle/>
          <a:p>
            <a:r>
              <a:rPr lang="en-US"/>
              <a:t>Nautilus E Final Assembly Station 2</a:t>
            </a:r>
          </a:p>
        </p:txBody>
      </p:sp>
      <p:sp>
        <p:nvSpPr>
          <p:cNvPr id="7" name="Slide Number Placeholder 6"/>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4161974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8"/>
            <a:ext cx="4629150" cy="4873625"/>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r>
              <a:rPr lang="en-US"/>
              <a:t>8/15/2023</a:t>
            </a:r>
          </a:p>
        </p:txBody>
      </p:sp>
      <p:sp>
        <p:nvSpPr>
          <p:cNvPr id="6" name="Footer Placeholder 5"/>
          <p:cNvSpPr>
            <a:spLocks noGrp="1"/>
          </p:cNvSpPr>
          <p:nvPr>
            <p:ph type="ftr" sz="quarter" idx="11"/>
          </p:nvPr>
        </p:nvSpPr>
        <p:spPr/>
        <p:txBody>
          <a:bodyPr/>
          <a:lstStyle/>
          <a:p>
            <a:r>
              <a:rPr lang="en-US"/>
              <a:t>Nautilus E Final Assembly Station 2</a:t>
            </a:r>
          </a:p>
        </p:txBody>
      </p:sp>
      <p:sp>
        <p:nvSpPr>
          <p:cNvPr id="7" name="Slide Number Placeholder 6"/>
          <p:cNvSpPr>
            <a:spLocks noGrp="1"/>
          </p:cNvSpPr>
          <p:nvPr>
            <p:ph type="sldNum" sz="quarter" idx="12"/>
          </p:nvPr>
        </p:nvSpPr>
        <p:spPr/>
        <p:txBody>
          <a:bodyPr/>
          <a:lstStyle/>
          <a:p>
            <a:fld id="{4AE66E7F-8BDB-4576-9389-78EC3731E1F2}" type="slidenum">
              <a:rPr lang="en-US" smtClean="0"/>
              <a:t>‹#›</a:t>
            </a:fld>
            <a:endParaRPr lang="en-US"/>
          </a:p>
        </p:txBody>
      </p:sp>
    </p:spTree>
    <p:extLst>
      <p:ext uri="{BB962C8B-B14F-4D97-AF65-F5344CB8AC3E}">
        <p14:creationId xmlns:p14="http://schemas.microsoft.com/office/powerpoint/2010/main" val="3461068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8/15/2023</a:t>
            </a:r>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Nautilus E Final Assembly Station 2</a:t>
            </a: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E66E7F-8BDB-4576-9389-78EC3731E1F2}" type="slidenum">
              <a:rPr lang="en-US" smtClean="0"/>
              <a:t>‹#›</a:t>
            </a:fld>
            <a:endParaRPr lang="en-US"/>
          </a:p>
        </p:txBody>
      </p:sp>
    </p:spTree>
    <p:extLst>
      <p:ext uri="{BB962C8B-B14F-4D97-AF65-F5344CB8AC3E}">
        <p14:creationId xmlns:p14="http://schemas.microsoft.com/office/powerpoint/2010/main" val="3489073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image" Target="../media/image200.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image" Target="../media/image203.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image" Target="../media/image205.jpeg"/><Relationship Id="rId1" Type="http://schemas.openxmlformats.org/officeDocument/2006/relationships/slideLayout" Target="../slideLayouts/slideLayout7.xml"/><Relationship Id="rId4" Type="http://schemas.openxmlformats.org/officeDocument/2006/relationships/image" Target="../media/image207.jpeg"/></Relationships>
</file>

<file path=ppt/slides/_rels/slide105.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08.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211.jpg"/><Relationship Id="rId2" Type="http://schemas.openxmlformats.org/officeDocument/2006/relationships/image" Target="../media/image210.jpg"/><Relationship Id="rId1" Type="http://schemas.openxmlformats.org/officeDocument/2006/relationships/slideLayout" Target="../slideLayouts/slideLayout7.xml"/><Relationship Id="rId4" Type="http://schemas.openxmlformats.org/officeDocument/2006/relationships/image" Target="../media/image212.jpg"/></Relationships>
</file>

<file path=ppt/slides/_rels/slide108.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image" Target="../media/image213.jpeg"/><Relationship Id="rId1" Type="http://schemas.openxmlformats.org/officeDocument/2006/relationships/slideLayout" Target="../slideLayouts/slideLayout7.xml"/><Relationship Id="rId4" Type="http://schemas.openxmlformats.org/officeDocument/2006/relationships/image" Target="../media/image215.jpeg"/></Relationships>
</file>

<file path=ppt/slides/_rels/slide109.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image" Target="../media/image217.jpeg"/><Relationship Id="rId1" Type="http://schemas.openxmlformats.org/officeDocument/2006/relationships/slideLayout" Target="../slideLayouts/slideLayout7.xml"/><Relationship Id="rId4" Type="http://schemas.openxmlformats.org/officeDocument/2006/relationships/image" Target="../media/image219.jpe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20.jpeg"/><Relationship Id="rId1" Type="http://schemas.openxmlformats.org/officeDocument/2006/relationships/slideLayout" Target="../slideLayouts/slideLayout7.xml"/><Relationship Id="rId4" Type="http://schemas.openxmlformats.org/officeDocument/2006/relationships/image" Target="../media/image222.jpeg"/></Relationships>
</file>

<file path=ppt/slides/_rels/slide113.xml.rels><?xml version="1.0" encoding="UTF-8" standalone="yes"?>
<Relationships xmlns="http://schemas.openxmlformats.org/package/2006/relationships"><Relationship Id="rId3" Type="http://schemas.openxmlformats.org/officeDocument/2006/relationships/image" Target="../media/image224.jpeg"/><Relationship Id="rId7" Type="http://schemas.openxmlformats.org/officeDocument/2006/relationships/image" Target="../media/image228.jpeg"/><Relationship Id="rId2" Type="http://schemas.openxmlformats.org/officeDocument/2006/relationships/image" Target="../media/image223.jpeg"/><Relationship Id="rId1" Type="http://schemas.openxmlformats.org/officeDocument/2006/relationships/slideLayout" Target="../slideLayouts/slideLayout7.xml"/><Relationship Id="rId6" Type="http://schemas.openxmlformats.org/officeDocument/2006/relationships/image" Target="../media/image227.jpeg"/><Relationship Id="rId5" Type="http://schemas.openxmlformats.org/officeDocument/2006/relationships/image" Target="../media/image226.jpeg"/><Relationship Id="rId4" Type="http://schemas.openxmlformats.org/officeDocument/2006/relationships/image" Target="../media/image225.jpe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g"/><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66.jpeg"/></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3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3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4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7.xml"/><Relationship Id="rId4" Type="http://schemas.openxmlformats.org/officeDocument/2006/relationships/image" Target="../media/image90.jpeg"/></Relationships>
</file>

<file path=ppt/slides/_rels/slide4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5" Type="http://schemas.openxmlformats.org/officeDocument/2006/relationships/image" Target="../media/image94.jpeg"/><Relationship Id="rId4" Type="http://schemas.openxmlformats.org/officeDocument/2006/relationships/image" Target="../media/image93.jpeg"/></Relationships>
</file>

<file path=ppt/slides/_rels/slide4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7.xml"/><Relationship Id="rId4" Type="http://schemas.openxmlformats.org/officeDocument/2006/relationships/image" Target="../media/image100.jpeg"/></Relationships>
</file>

<file path=ppt/slides/_rels/slide4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98.jpeg"/><Relationship Id="rId1" Type="http://schemas.openxmlformats.org/officeDocument/2006/relationships/slideLayout" Target="../slideLayouts/slideLayout7.xml"/><Relationship Id="rId4" Type="http://schemas.openxmlformats.org/officeDocument/2006/relationships/image" Target="../media/image10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5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7.xml"/><Relationship Id="rId5" Type="http://schemas.openxmlformats.org/officeDocument/2006/relationships/image" Target="../media/image113.jpeg"/><Relationship Id="rId4" Type="http://schemas.openxmlformats.org/officeDocument/2006/relationships/image" Target="../media/image112.jpeg"/></Relationships>
</file>

<file path=ppt/slides/_rels/slide54.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7.xml"/><Relationship Id="rId4" Type="http://schemas.openxmlformats.org/officeDocument/2006/relationships/image" Target="../media/image116.jpeg"/></Relationships>
</file>

<file path=ppt/slides/_rels/slide55.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7.xml"/><Relationship Id="rId4" Type="http://schemas.openxmlformats.org/officeDocument/2006/relationships/image" Target="../media/image119.jpeg"/></Relationships>
</file>

<file path=ppt/slides/_rels/slide5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7.xml"/><Relationship Id="rId4" Type="http://schemas.openxmlformats.org/officeDocument/2006/relationships/image" Target="../media/image122.jpeg"/></Relationships>
</file>

<file path=ppt/slides/_rels/slide5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7.xml"/><Relationship Id="rId4" Type="http://schemas.openxmlformats.org/officeDocument/2006/relationships/image" Target="../media/image125.jpeg"/></Relationships>
</file>

<file path=ppt/slides/_rels/slide5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4.jpeg"/><Relationship Id="rId1" Type="http://schemas.openxmlformats.org/officeDocument/2006/relationships/slideLayout" Target="../slideLayouts/slideLayout7.xml"/><Relationship Id="rId4" Type="http://schemas.openxmlformats.org/officeDocument/2006/relationships/image" Target="../media/image127.jpeg"/></Relationships>
</file>

<file path=ppt/slides/_rels/slide59.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7.xml"/><Relationship Id="rId4" Type="http://schemas.openxmlformats.org/officeDocument/2006/relationships/image" Target="../media/image130.jpe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7.xml"/><Relationship Id="rId4" Type="http://schemas.openxmlformats.org/officeDocument/2006/relationships/image" Target="../media/image136.jpeg"/></Relationships>
</file>

<file path=ppt/slides/_rels/slide63.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5.jpeg"/><Relationship Id="rId1" Type="http://schemas.openxmlformats.org/officeDocument/2006/relationships/slideLayout" Target="../slideLayouts/slideLayout7.xml"/><Relationship Id="rId4" Type="http://schemas.openxmlformats.org/officeDocument/2006/relationships/image" Target="../media/image136.jpeg"/></Relationships>
</file>

<file path=ppt/slides/_rels/slide64.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7.xml"/><Relationship Id="rId4" Type="http://schemas.openxmlformats.org/officeDocument/2006/relationships/image" Target="../media/image136.jpeg"/></Relationships>
</file>

<file path=ppt/slides/_rels/slide65.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7.xml"/><Relationship Id="rId4" Type="http://schemas.openxmlformats.org/officeDocument/2006/relationships/image" Target="../media/image144.jpeg"/></Relationships>
</file>

<file path=ppt/slides/_rels/slide6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7.xml"/><Relationship Id="rId4" Type="http://schemas.openxmlformats.org/officeDocument/2006/relationships/image" Target="../media/image151.jpe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64.jpg"/><Relationship Id="rId2" Type="http://schemas.openxmlformats.org/officeDocument/2006/relationships/image" Target="../media/image163.jpg"/><Relationship Id="rId1" Type="http://schemas.openxmlformats.org/officeDocument/2006/relationships/slideLayout" Target="../slideLayouts/slideLayout7.xml"/><Relationship Id="rId4" Type="http://schemas.openxmlformats.org/officeDocument/2006/relationships/image" Target="../media/image165.jpeg"/></Relationships>
</file>

<file path=ppt/slides/_rels/slide82.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image" Target="../media/image171.jpg"/><Relationship Id="rId1" Type="http://schemas.openxmlformats.org/officeDocument/2006/relationships/slideLayout" Target="../slideLayouts/slideLayout7.xml"/><Relationship Id="rId4" Type="http://schemas.openxmlformats.org/officeDocument/2006/relationships/image" Target="../media/image173.jpeg"/></Relationships>
</file>

<file path=ppt/slides/_rels/slide86.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slideLayout" Target="../slideLayouts/slideLayout7.xml"/><Relationship Id="rId4" Type="http://schemas.openxmlformats.org/officeDocument/2006/relationships/image" Target="../media/image178.jpeg"/></Relationships>
</file>

<file path=ppt/slides/_rels/slide88.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9.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image" Target="../media/image182.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7.xml"/><Relationship Id="rId4" Type="http://schemas.openxmlformats.org/officeDocument/2006/relationships/image" Target="../media/image186.jpeg"/></Relationships>
</file>

<file path=ppt/slides/_rels/slide93.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image" Target="../media/image187.jpeg"/><Relationship Id="rId1" Type="http://schemas.openxmlformats.org/officeDocument/2006/relationships/slideLayout" Target="../slideLayouts/slideLayout7.xml"/><Relationship Id="rId5" Type="http://schemas.openxmlformats.org/officeDocument/2006/relationships/image" Target="../media/image190.jpeg"/><Relationship Id="rId4" Type="http://schemas.openxmlformats.org/officeDocument/2006/relationships/image" Target="../media/image189.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191.jpeg"/><Relationship Id="rId1" Type="http://schemas.openxmlformats.org/officeDocument/2006/relationships/slideLayout" Target="../slideLayouts/slideLayout7.xml"/><Relationship Id="rId4" Type="http://schemas.openxmlformats.org/officeDocument/2006/relationships/image" Target="../media/image193.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image" Target="../media/image195.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19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370421" y="5153025"/>
            <a:ext cx="6401706" cy="954107"/>
          </a:xfrm>
          <a:prstGeom prst="rect">
            <a:avLst/>
          </a:prstGeom>
          <a:noFill/>
        </p:spPr>
        <p:txBody>
          <a:bodyPr wrap="square" rtlCol="0">
            <a:spAutoFit/>
          </a:bodyPr>
          <a:lstStyle/>
          <a:p>
            <a:pPr algn="ctr"/>
            <a:r>
              <a:rPr lang="en-US" sz="2800" dirty="0"/>
              <a:t>Assembly Instructions Station 2</a:t>
            </a:r>
          </a:p>
          <a:p>
            <a:pPr algn="ctr"/>
            <a:r>
              <a:rPr lang="en-US" sz="2800" dirty="0"/>
              <a:t>Nautilus E Pages 1-111</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8542" t="2638" r="15313"/>
          <a:stretch/>
        </p:blipFill>
        <p:spPr>
          <a:xfrm>
            <a:off x="1884497" y="0"/>
            <a:ext cx="5373554" cy="5153025"/>
          </a:xfrm>
          <a:prstGeom prst="rect">
            <a:avLst/>
          </a:prstGeom>
        </p:spPr>
      </p:pic>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1</a:t>
            </a:fld>
            <a:endParaRPr lang="en-US"/>
          </a:p>
        </p:txBody>
      </p:sp>
    </p:spTree>
    <p:extLst>
      <p:ext uri="{BB962C8B-B14F-4D97-AF65-F5344CB8AC3E}">
        <p14:creationId xmlns:p14="http://schemas.microsoft.com/office/powerpoint/2010/main" val="3280995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10</a:t>
            </a:fld>
            <a:endParaRPr lang="en-US"/>
          </a:p>
        </p:txBody>
      </p:sp>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 of 67</a:t>
            </a:r>
          </a:p>
        </p:txBody>
      </p:sp>
      <p:pic>
        <p:nvPicPr>
          <p:cNvPr id="3" name="Picture 2">
            <a:extLst>
              <a:ext uri="{FF2B5EF4-FFF2-40B4-BE49-F238E27FC236}">
                <a16:creationId xmlns:a16="http://schemas.microsoft.com/office/drawing/2014/main" id="{29175532-6A4E-54AF-3F00-AF652431ADEF}"/>
              </a:ext>
            </a:extLst>
          </p:cNvPr>
          <p:cNvPicPr>
            <a:picLocks noChangeAspect="1"/>
          </p:cNvPicPr>
          <p:nvPr/>
        </p:nvPicPr>
        <p:blipFill>
          <a:blip r:embed="rId2"/>
          <a:stretch>
            <a:fillRect/>
          </a:stretch>
        </p:blipFill>
        <p:spPr>
          <a:xfrm>
            <a:off x="0" y="485095"/>
            <a:ext cx="9144000" cy="5887809"/>
          </a:xfrm>
          <a:prstGeom prst="rect">
            <a:avLst/>
          </a:prstGeom>
        </p:spPr>
      </p:pic>
    </p:spTree>
    <p:extLst>
      <p:ext uri="{BB962C8B-B14F-4D97-AF65-F5344CB8AC3E}">
        <p14:creationId xmlns:p14="http://schemas.microsoft.com/office/powerpoint/2010/main" val="6844930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100</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22674" t="11343"/>
          <a:stretch/>
        </p:blipFill>
        <p:spPr>
          <a:xfrm rot="5400000">
            <a:off x="-340773" y="737489"/>
            <a:ext cx="6071504" cy="5220891"/>
          </a:xfrm>
          <a:prstGeom prst="rect">
            <a:avLst/>
          </a:prstGeom>
        </p:spPr>
      </p:pic>
      <p:sp>
        <p:nvSpPr>
          <p:cNvPr id="6" name="TextBox 5"/>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4 of 9</a:t>
            </a:r>
          </a:p>
        </p:txBody>
      </p:sp>
      <p:sp>
        <p:nvSpPr>
          <p:cNvPr id="7" name="Oval 6"/>
          <p:cNvSpPr/>
          <p:nvPr/>
        </p:nvSpPr>
        <p:spPr>
          <a:xfrm>
            <a:off x="3190874" y="2610092"/>
            <a:ext cx="781051" cy="800101"/>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709862" y="1170625"/>
            <a:ext cx="638175" cy="5810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657475" y="3347934"/>
            <a:ext cx="619125" cy="6096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475683" y="2116827"/>
            <a:ext cx="3525442" cy="2462213"/>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inserts/wires onto the battery terminals (hammer in the inserts with Philips head on top of the screw to not damage the screw head) and tighten down</a:t>
            </a:r>
          </a:p>
          <a:p>
            <a:pPr marL="742950" lvl="1" indent="-285750">
              <a:buFont typeface="Arial" panose="020B0604020202020204" pitchFamily="34" charset="0"/>
              <a:buChar char="•"/>
            </a:pPr>
            <a:r>
              <a:rPr lang="en-US" sz="1400" dirty="0"/>
              <a:t>Make sure the red wire is going to the positive terminal and the black wire is going to the negative terminal</a:t>
            </a:r>
          </a:p>
          <a:p>
            <a:pPr marL="285750" indent="-285750">
              <a:buFont typeface="Arial" panose="020B0604020202020204" pitchFamily="34" charset="0"/>
              <a:buChar char="•"/>
            </a:pPr>
            <a:r>
              <a:rPr lang="en-US" sz="1400" dirty="0"/>
              <a:t>Install indicator into the plastic insert as shown in the picture</a:t>
            </a:r>
          </a:p>
        </p:txBody>
      </p:sp>
    </p:spTree>
    <p:extLst>
      <p:ext uri="{BB962C8B-B14F-4D97-AF65-F5344CB8AC3E}">
        <p14:creationId xmlns:p14="http://schemas.microsoft.com/office/powerpoint/2010/main" val="5690923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101</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3244"/>
          <a:stretch/>
        </p:blipFill>
        <p:spPr>
          <a:xfrm rot="5400000">
            <a:off x="-546216" y="1267854"/>
            <a:ext cx="6201404" cy="4035028"/>
          </a:xfrm>
          <a:prstGeom prst="rect">
            <a:avLst/>
          </a:prstGeom>
        </p:spPr>
      </p:pic>
      <p:sp>
        <p:nvSpPr>
          <p:cNvPr id="6" name="TextBox 5"/>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5 of 9</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708" r="15916"/>
          <a:stretch/>
        </p:blipFill>
        <p:spPr>
          <a:xfrm rot="5400000">
            <a:off x="4964144" y="329495"/>
            <a:ext cx="3696036" cy="3406380"/>
          </a:xfrm>
          <a:prstGeom prst="rect">
            <a:avLst/>
          </a:prstGeom>
        </p:spPr>
      </p:pic>
      <p:sp>
        <p:nvSpPr>
          <p:cNvPr id="8" name="Oval 7"/>
          <p:cNvSpPr/>
          <p:nvPr/>
        </p:nvSpPr>
        <p:spPr>
          <a:xfrm>
            <a:off x="2538412" y="619125"/>
            <a:ext cx="981075" cy="9715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414587" y="3502597"/>
            <a:ext cx="981075" cy="9715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654750" y="4641474"/>
            <a:ext cx="4314824"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Cover inserts/screws with dielectric grease (included with kit) </a:t>
            </a:r>
          </a:p>
          <a:p>
            <a:pPr marL="285750" indent="-285750">
              <a:buFont typeface="Arial" panose="020B0604020202020204" pitchFamily="34" charset="0"/>
              <a:buChar char="•"/>
            </a:pPr>
            <a:r>
              <a:rPr lang="en-US" sz="1400" dirty="0"/>
              <a:t>Secure wires and reinstall covers onto battery terminals</a:t>
            </a:r>
          </a:p>
        </p:txBody>
      </p:sp>
    </p:spTree>
    <p:extLst>
      <p:ext uri="{BB962C8B-B14F-4D97-AF65-F5344CB8AC3E}">
        <p14:creationId xmlns:p14="http://schemas.microsoft.com/office/powerpoint/2010/main" val="25853885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95250"/>
            <a:ext cx="6858000" cy="5143500"/>
          </a:xfrm>
          <a:prstGeom prst="rect">
            <a:avLst/>
          </a:prstGeom>
        </p:spPr>
      </p:pic>
      <p:sp>
        <p:nvSpPr>
          <p:cNvPr id="5" name="TextBox 4"/>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6 of 9</a:t>
            </a:r>
          </a:p>
        </p:txBody>
      </p:sp>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102</a:t>
            </a:fld>
            <a:endParaRPr lang="en-US"/>
          </a:p>
        </p:txBody>
      </p:sp>
      <p:sp>
        <p:nvSpPr>
          <p:cNvPr id="2" name="Oval 1"/>
          <p:cNvSpPr/>
          <p:nvPr/>
        </p:nvSpPr>
        <p:spPr>
          <a:xfrm>
            <a:off x="3190876" y="2047875"/>
            <a:ext cx="3524250" cy="24098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52487" y="5500360"/>
            <a:ext cx="7439025"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Make sure wires are secured from eagle eye indicator (957703) and install zip ties around covers to secure after installation</a:t>
            </a:r>
          </a:p>
          <a:p>
            <a:pPr marL="285750" indent="-285750">
              <a:buFont typeface="Arial" panose="020B0604020202020204" pitchFamily="34" charset="0"/>
              <a:buChar char="•"/>
            </a:pPr>
            <a:r>
              <a:rPr lang="en-US" sz="1400" dirty="0"/>
              <a:t>Verify that indicator light is on once installation is complete</a:t>
            </a:r>
          </a:p>
        </p:txBody>
      </p:sp>
    </p:spTree>
    <p:extLst>
      <p:ext uri="{BB962C8B-B14F-4D97-AF65-F5344CB8AC3E}">
        <p14:creationId xmlns:p14="http://schemas.microsoft.com/office/powerpoint/2010/main" val="25869040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5625" r="11354"/>
          <a:stretch/>
        </p:blipFill>
        <p:spPr>
          <a:xfrm>
            <a:off x="0" y="184666"/>
            <a:ext cx="4333440" cy="3914776"/>
          </a:xfrm>
          <a:prstGeom prst="rect">
            <a:avLst/>
          </a:prstGeom>
        </p:spPr>
      </p:pic>
      <p:sp>
        <p:nvSpPr>
          <p:cNvPr id="5" name="TextBox 4"/>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7 of 9</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8958"/>
          <a:stretch/>
        </p:blipFill>
        <p:spPr>
          <a:xfrm>
            <a:off x="4391897" y="184666"/>
            <a:ext cx="4752103" cy="3914776"/>
          </a:xfrm>
          <a:prstGeom prst="rect">
            <a:avLst/>
          </a:prstGeom>
        </p:spPr>
      </p:pic>
      <p:sp>
        <p:nvSpPr>
          <p:cNvPr id="11" name="Date Placeholder 10"/>
          <p:cNvSpPr>
            <a:spLocks noGrp="1"/>
          </p:cNvSpPr>
          <p:nvPr>
            <p:ph type="dt" sz="half" idx="10"/>
          </p:nvPr>
        </p:nvSpPr>
        <p:spPr/>
        <p:txBody>
          <a:bodyPr/>
          <a:lstStyle/>
          <a:p>
            <a:r>
              <a:rPr lang="en-US"/>
              <a:t>8/15/2023</a:t>
            </a:r>
          </a:p>
        </p:txBody>
      </p:sp>
      <p:sp>
        <p:nvSpPr>
          <p:cNvPr id="12" name="Footer Placeholder 11"/>
          <p:cNvSpPr>
            <a:spLocks noGrp="1"/>
          </p:cNvSpPr>
          <p:nvPr>
            <p:ph type="ftr" sz="quarter" idx="11"/>
          </p:nvPr>
        </p:nvSpPr>
        <p:spPr/>
        <p:txBody>
          <a:bodyPr/>
          <a:lstStyle/>
          <a:p>
            <a:r>
              <a:rPr lang="en-US"/>
              <a:t>Nautilus E Final Assembly Station 2</a:t>
            </a:r>
          </a:p>
        </p:txBody>
      </p:sp>
      <p:sp>
        <p:nvSpPr>
          <p:cNvPr id="13" name="Slide Number Placeholder 12"/>
          <p:cNvSpPr>
            <a:spLocks noGrp="1"/>
          </p:cNvSpPr>
          <p:nvPr>
            <p:ph type="sldNum" sz="quarter" idx="12"/>
          </p:nvPr>
        </p:nvSpPr>
        <p:spPr/>
        <p:txBody>
          <a:bodyPr/>
          <a:lstStyle/>
          <a:p>
            <a:fld id="{4AE66E7F-8BDB-4576-9389-78EC3731E1F2}" type="slidenum">
              <a:rPr lang="en-US" smtClean="0"/>
              <a:t>103</a:t>
            </a:fld>
            <a:endParaRPr lang="en-US"/>
          </a:p>
        </p:txBody>
      </p:sp>
      <p:sp>
        <p:nvSpPr>
          <p:cNvPr id="3" name="TextBox 2"/>
          <p:cNvSpPr txBox="1"/>
          <p:nvPr/>
        </p:nvSpPr>
        <p:spPr>
          <a:xfrm>
            <a:off x="114300" y="3400425"/>
            <a:ext cx="752475" cy="738664"/>
          </a:xfrm>
          <a:prstGeom prst="rect">
            <a:avLst/>
          </a:prstGeom>
          <a:solidFill>
            <a:srgbClr val="00FF00"/>
          </a:solidFill>
        </p:spPr>
        <p:txBody>
          <a:bodyPr wrap="square" rtlCol="0">
            <a:spAutoFit/>
          </a:bodyPr>
          <a:lstStyle/>
          <a:p>
            <a:pPr algn="ctr"/>
            <a:r>
              <a:rPr lang="en-US" sz="1400" dirty="0"/>
              <a:t>956760</a:t>
            </a:r>
          </a:p>
          <a:p>
            <a:pPr algn="ctr"/>
            <a:r>
              <a:rPr lang="en-US" sz="1400" dirty="0"/>
              <a:t>or</a:t>
            </a:r>
          </a:p>
          <a:p>
            <a:pPr algn="ctr"/>
            <a:r>
              <a:rPr lang="en-US" sz="1400" dirty="0"/>
              <a:t>956761</a:t>
            </a:r>
          </a:p>
        </p:txBody>
      </p:sp>
      <p:cxnSp>
        <p:nvCxnSpPr>
          <p:cNvPr id="8" name="Straight Arrow Connector 7"/>
          <p:cNvCxnSpPr>
            <a:stCxn id="3" idx="0"/>
          </p:cNvCxnSpPr>
          <p:nvPr/>
        </p:nvCxnSpPr>
        <p:spPr>
          <a:xfrm flipV="1">
            <a:off x="490538" y="3086100"/>
            <a:ext cx="271462" cy="31432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71550" y="4284108"/>
            <a:ext cx="7200900" cy="2246769"/>
          </a:xfrm>
          <a:prstGeom prst="rect">
            <a:avLst/>
          </a:prstGeom>
          <a:noFill/>
        </p:spPr>
        <p:txBody>
          <a:bodyPr wrap="square" rtlCol="0">
            <a:spAutoFit/>
          </a:bodyPr>
          <a:lstStyle/>
          <a:p>
            <a:pPr marL="285750" indent="-285750">
              <a:buFont typeface="Arial" panose="020B0604020202020204" pitchFamily="34" charset="0"/>
              <a:buChar char="•"/>
            </a:pPr>
            <a:r>
              <a:rPr lang="en-US" sz="1400" dirty="0"/>
              <a:t>Verify that the battery provided is the correct one before installing into machine, check paperwork for battery number</a:t>
            </a:r>
          </a:p>
          <a:p>
            <a:pPr marL="285750" indent="-285750">
              <a:buFont typeface="Arial" panose="020B0604020202020204" pitchFamily="34" charset="0"/>
              <a:buChar char="•"/>
            </a:pPr>
            <a:r>
              <a:rPr lang="en-US" sz="1400" dirty="0"/>
              <a:t>Temporarily attach hooks and lifting straps to battery on both sides as shown in the picture on the right. Verify that the hooks are locked in at the mounting points on each side before continuing </a:t>
            </a:r>
          </a:p>
          <a:p>
            <a:pPr marL="742950" lvl="1" indent="-285750">
              <a:buFont typeface="Arial" panose="020B0604020202020204" pitchFamily="34" charset="0"/>
              <a:buChar char="•"/>
            </a:pPr>
            <a:r>
              <a:rPr lang="en-US" sz="1400" dirty="0"/>
              <a:t>Straps cannot be frayed or worn down, do not use if they are!</a:t>
            </a:r>
          </a:p>
          <a:p>
            <a:pPr marL="285750" indent="-285750">
              <a:buFont typeface="Arial" panose="020B0604020202020204" pitchFamily="34" charset="0"/>
              <a:buChar char="•"/>
            </a:pPr>
            <a:r>
              <a:rPr lang="en-US" sz="1400" dirty="0"/>
              <a:t>Using forklift, raise battery off of pallet and carefully lower into machine and onto battery bars</a:t>
            </a:r>
          </a:p>
          <a:p>
            <a:pPr marL="742950" lvl="1" indent="-285750">
              <a:buFont typeface="Arial" panose="020B0604020202020204" pitchFamily="34" charset="0"/>
              <a:buChar char="•"/>
            </a:pPr>
            <a:r>
              <a:rPr lang="en-US" sz="1400" dirty="0"/>
              <a:t>Information labels on battery needs to be on the side opposite of the vacuums, see next page for reference </a:t>
            </a:r>
          </a:p>
        </p:txBody>
      </p:sp>
    </p:spTree>
    <p:extLst>
      <p:ext uri="{BB962C8B-B14F-4D97-AF65-F5344CB8AC3E}">
        <p14:creationId xmlns:p14="http://schemas.microsoft.com/office/powerpoint/2010/main" val="41601864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08000" y="787916"/>
            <a:ext cx="4826000" cy="3619500"/>
          </a:xfrm>
          <a:prstGeom prst="rect">
            <a:avLst/>
          </a:prstGeom>
        </p:spPr>
      </p:pic>
      <p:sp>
        <p:nvSpPr>
          <p:cNvPr id="5" name="TextBox 4"/>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8 of 9</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b="11667"/>
          <a:stretch/>
        </p:blipFill>
        <p:spPr>
          <a:xfrm rot="5400000">
            <a:off x="4538902" y="995602"/>
            <a:ext cx="5448297" cy="360949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014296" y="1669086"/>
            <a:ext cx="3546215" cy="2659661"/>
          </a:xfrm>
          <a:prstGeom prst="rect">
            <a:avLst/>
          </a:prstGeom>
        </p:spPr>
      </p:pic>
      <p:sp>
        <p:nvSpPr>
          <p:cNvPr id="9" name="Oval 8"/>
          <p:cNvSpPr/>
          <p:nvPr/>
        </p:nvSpPr>
        <p:spPr>
          <a:xfrm rot="19519820">
            <a:off x="6838464" y="4018251"/>
            <a:ext cx="504825" cy="149542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457573" y="1225809"/>
            <a:ext cx="2657477" cy="3540154"/>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10" idx="3"/>
            <a:endCxn id="9" idx="0"/>
          </p:cNvCxnSpPr>
          <p:nvPr/>
        </p:nvCxnSpPr>
        <p:spPr>
          <a:xfrm>
            <a:off x="6115050" y="2995886"/>
            <a:ext cx="550495" cy="115512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314823" y="315148"/>
            <a:ext cx="942975" cy="738664"/>
          </a:xfrm>
          <a:prstGeom prst="rect">
            <a:avLst/>
          </a:prstGeom>
          <a:solidFill>
            <a:srgbClr val="00FF00"/>
          </a:solidFill>
        </p:spPr>
        <p:txBody>
          <a:bodyPr wrap="square" rtlCol="0">
            <a:spAutoFit/>
          </a:bodyPr>
          <a:lstStyle/>
          <a:p>
            <a:pPr algn="ctr"/>
            <a:r>
              <a:rPr lang="en-US" sz="1400" dirty="0"/>
              <a:t>718384</a:t>
            </a:r>
          </a:p>
          <a:p>
            <a:pPr algn="ctr"/>
            <a:r>
              <a:rPr lang="en-US" sz="1400" dirty="0"/>
              <a:t>(2)730958</a:t>
            </a:r>
          </a:p>
          <a:p>
            <a:pPr algn="ctr"/>
            <a:r>
              <a:rPr lang="en-US" sz="1400" dirty="0"/>
              <a:t>(2)730344</a:t>
            </a:r>
          </a:p>
        </p:txBody>
      </p:sp>
      <p:sp>
        <p:nvSpPr>
          <p:cNvPr id="13" name="Oval 12"/>
          <p:cNvSpPr/>
          <p:nvPr/>
        </p:nvSpPr>
        <p:spPr>
          <a:xfrm rot="317193">
            <a:off x="4371498" y="2200275"/>
            <a:ext cx="742456" cy="195073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stCxn id="11" idx="2"/>
            <a:endCxn id="13" idx="0"/>
          </p:cNvCxnSpPr>
          <p:nvPr/>
        </p:nvCxnSpPr>
        <p:spPr>
          <a:xfrm>
            <a:off x="4786311" y="1053812"/>
            <a:ext cx="46282" cy="115061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Date Placeholder 17"/>
          <p:cNvSpPr>
            <a:spLocks noGrp="1"/>
          </p:cNvSpPr>
          <p:nvPr>
            <p:ph type="dt" sz="half" idx="10"/>
          </p:nvPr>
        </p:nvSpPr>
        <p:spPr/>
        <p:txBody>
          <a:bodyPr/>
          <a:lstStyle/>
          <a:p>
            <a:r>
              <a:rPr lang="en-US"/>
              <a:t>8/15/2023</a:t>
            </a:r>
          </a:p>
        </p:txBody>
      </p:sp>
      <p:sp>
        <p:nvSpPr>
          <p:cNvPr id="19" name="Footer Placeholder 18"/>
          <p:cNvSpPr>
            <a:spLocks noGrp="1"/>
          </p:cNvSpPr>
          <p:nvPr>
            <p:ph type="ftr" sz="quarter" idx="11"/>
          </p:nvPr>
        </p:nvSpPr>
        <p:spPr/>
        <p:txBody>
          <a:bodyPr/>
          <a:lstStyle/>
          <a:p>
            <a:r>
              <a:rPr lang="en-US"/>
              <a:t>Nautilus E Final Assembly Station 2</a:t>
            </a:r>
          </a:p>
        </p:txBody>
      </p:sp>
      <p:sp>
        <p:nvSpPr>
          <p:cNvPr id="20" name="Slide Number Placeholder 19"/>
          <p:cNvSpPr>
            <a:spLocks noGrp="1"/>
          </p:cNvSpPr>
          <p:nvPr>
            <p:ph type="sldNum" sz="quarter" idx="12"/>
          </p:nvPr>
        </p:nvSpPr>
        <p:spPr/>
        <p:txBody>
          <a:bodyPr/>
          <a:lstStyle/>
          <a:p>
            <a:fld id="{4AE66E7F-8BDB-4576-9389-78EC3731E1F2}" type="slidenum">
              <a:rPr lang="en-US" smtClean="0"/>
              <a:t>104</a:t>
            </a:fld>
            <a:endParaRPr lang="en-US"/>
          </a:p>
        </p:txBody>
      </p:sp>
      <p:sp>
        <p:nvSpPr>
          <p:cNvPr id="2" name="TextBox 1"/>
          <p:cNvSpPr txBox="1"/>
          <p:nvPr/>
        </p:nvSpPr>
        <p:spPr>
          <a:xfrm>
            <a:off x="369650" y="5206456"/>
            <a:ext cx="4832593"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After battery is lined up, install bracket (718384) onto frame to secure the battery.</a:t>
            </a:r>
          </a:p>
          <a:p>
            <a:pPr marL="285750" indent="-285750">
              <a:buFont typeface="Arial" panose="020B0604020202020204" pitchFamily="34" charset="0"/>
              <a:buChar char="•"/>
            </a:pPr>
            <a:r>
              <a:rPr lang="en-US" sz="1400" dirty="0"/>
              <a:t>Secure bracket (718384) with 2 screws (730958) and 2 washers (730344)</a:t>
            </a:r>
          </a:p>
        </p:txBody>
      </p:sp>
    </p:spTree>
    <p:extLst>
      <p:ext uri="{BB962C8B-B14F-4D97-AF65-F5344CB8AC3E}">
        <p14:creationId xmlns:p14="http://schemas.microsoft.com/office/powerpoint/2010/main" val="15398343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9 of 9</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145088" y="872570"/>
            <a:ext cx="4025900" cy="3019425"/>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5724" y="1104899"/>
            <a:ext cx="5715000" cy="4286250"/>
          </a:xfrm>
          <a:prstGeom prst="rect">
            <a:avLst/>
          </a:prstGeom>
        </p:spPr>
      </p:pic>
      <p:sp>
        <p:nvSpPr>
          <p:cNvPr id="9" name="Oval 8"/>
          <p:cNvSpPr/>
          <p:nvPr/>
        </p:nvSpPr>
        <p:spPr>
          <a:xfrm>
            <a:off x="3390900" y="3124200"/>
            <a:ext cx="495300" cy="10001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648325" y="369331"/>
            <a:ext cx="3019426" cy="4025901"/>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10" idx="1"/>
            <a:endCxn id="9" idx="6"/>
          </p:cNvCxnSpPr>
          <p:nvPr/>
        </p:nvCxnSpPr>
        <p:spPr>
          <a:xfrm flipH="1">
            <a:off x="3886200" y="2382282"/>
            <a:ext cx="1762125" cy="124198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4" name="Date Placeholder 13"/>
          <p:cNvSpPr>
            <a:spLocks noGrp="1"/>
          </p:cNvSpPr>
          <p:nvPr>
            <p:ph type="dt" sz="half" idx="10"/>
          </p:nvPr>
        </p:nvSpPr>
        <p:spPr/>
        <p:txBody>
          <a:bodyPr/>
          <a:lstStyle/>
          <a:p>
            <a:r>
              <a:rPr lang="en-US"/>
              <a:t>8/15/2023</a:t>
            </a:r>
          </a:p>
        </p:txBody>
      </p:sp>
      <p:sp>
        <p:nvSpPr>
          <p:cNvPr id="15" name="Footer Placeholder 14"/>
          <p:cNvSpPr>
            <a:spLocks noGrp="1"/>
          </p:cNvSpPr>
          <p:nvPr>
            <p:ph type="ftr" sz="quarter" idx="11"/>
          </p:nvPr>
        </p:nvSpPr>
        <p:spPr/>
        <p:txBody>
          <a:bodyPr/>
          <a:lstStyle/>
          <a:p>
            <a:r>
              <a:rPr lang="en-US"/>
              <a:t>Nautilus E Final Assembly Station 2</a:t>
            </a:r>
          </a:p>
        </p:txBody>
      </p:sp>
      <p:sp>
        <p:nvSpPr>
          <p:cNvPr id="16" name="Slide Number Placeholder 15"/>
          <p:cNvSpPr>
            <a:spLocks noGrp="1"/>
          </p:cNvSpPr>
          <p:nvPr>
            <p:ph type="sldNum" sz="quarter" idx="12"/>
          </p:nvPr>
        </p:nvSpPr>
        <p:spPr/>
        <p:txBody>
          <a:bodyPr/>
          <a:lstStyle/>
          <a:p>
            <a:fld id="{4AE66E7F-8BDB-4576-9389-78EC3731E1F2}" type="slidenum">
              <a:rPr lang="en-US" smtClean="0"/>
              <a:t>105</a:t>
            </a:fld>
            <a:endParaRPr lang="en-US"/>
          </a:p>
        </p:txBody>
      </p:sp>
      <p:sp>
        <p:nvSpPr>
          <p:cNvPr id="4" name="TextBox 3"/>
          <p:cNvSpPr txBox="1"/>
          <p:nvPr/>
        </p:nvSpPr>
        <p:spPr>
          <a:xfrm>
            <a:off x="5191125" y="4683294"/>
            <a:ext cx="3676650"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After battery is installed, connect plug on battery to the power terminal located on the back side of rear seat plate that was previously installed</a:t>
            </a:r>
          </a:p>
          <a:p>
            <a:pPr marL="285750" indent="-285750">
              <a:buFont typeface="Arial" panose="020B0604020202020204" pitchFamily="34" charset="0"/>
              <a:buChar char="•"/>
            </a:pPr>
            <a:r>
              <a:rPr lang="en-US" sz="1400" dirty="0"/>
              <a:t>Verify that all electrical functions are working properly after battery installation</a:t>
            </a:r>
          </a:p>
        </p:txBody>
      </p:sp>
    </p:spTree>
    <p:extLst>
      <p:ext uri="{BB962C8B-B14F-4D97-AF65-F5344CB8AC3E}">
        <p14:creationId xmlns:p14="http://schemas.microsoft.com/office/powerpoint/2010/main" val="24241852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106</a:t>
            </a:fld>
            <a:endParaRPr lang="en-US"/>
          </a:p>
        </p:txBody>
      </p:sp>
      <p:sp>
        <p:nvSpPr>
          <p:cNvPr id="5" name="TextBox 4"/>
          <p:cNvSpPr txBox="1"/>
          <p:nvPr/>
        </p:nvSpPr>
        <p:spPr>
          <a:xfrm>
            <a:off x="795337" y="0"/>
            <a:ext cx="7553325" cy="584775"/>
          </a:xfrm>
          <a:prstGeom prst="rect">
            <a:avLst/>
          </a:prstGeom>
          <a:noFill/>
        </p:spPr>
        <p:txBody>
          <a:bodyPr wrap="square" rtlCol="0">
            <a:spAutoFit/>
          </a:bodyPr>
          <a:lstStyle/>
          <a:p>
            <a:pPr algn="ctr"/>
            <a:r>
              <a:rPr lang="en-US" sz="3200" dirty="0"/>
              <a:t>Decals Material List and Locations</a:t>
            </a:r>
          </a:p>
        </p:txBody>
      </p:sp>
      <p:graphicFrame>
        <p:nvGraphicFramePr>
          <p:cNvPr id="7" name="Table 6"/>
          <p:cNvGraphicFramePr>
            <a:graphicFrameLocks noGrp="1"/>
          </p:cNvGraphicFramePr>
          <p:nvPr>
            <p:extLst>
              <p:ext uri="{D42A27DB-BD31-4B8C-83A1-F6EECF244321}">
                <p14:modId xmlns:p14="http://schemas.microsoft.com/office/powerpoint/2010/main" val="3349777909"/>
              </p:ext>
            </p:extLst>
          </p:nvPr>
        </p:nvGraphicFramePr>
        <p:xfrm>
          <a:off x="0" y="1022925"/>
          <a:ext cx="9144000" cy="4686712"/>
        </p:xfrm>
        <a:graphic>
          <a:graphicData uri="http://schemas.openxmlformats.org/drawingml/2006/table">
            <a:tbl>
              <a:tblPr/>
              <a:tblGrid>
                <a:gridCol w="2182760">
                  <a:extLst>
                    <a:ext uri="{9D8B030D-6E8A-4147-A177-3AD203B41FA5}">
                      <a16:colId xmlns:a16="http://schemas.microsoft.com/office/drawing/2014/main" val="3597841177"/>
                    </a:ext>
                  </a:extLst>
                </a:gridCol>
                <a:gridCol w="3038168">
                  <a:extLst>
                    <a:ext uri="{9D8B030D-6E8A-4147-A177-3AD203B41FA5}">
                      <a16:colId xmlns:a16="http://schemas.microsoft.com/office/drawing/2014/main" val="2724896192"/>
                    </a:ext>
                  </a:extLst>
                </a:gridCol>
                <a:gridCol w="1887794">
                  <a:extLst>
                    <a:ext uri="{9D8B030D-6E8A-4147-A177-3AD203B41FA5}">
                      <a16:colId xmlns:a16="http://schemas.microsoft.com/office/drawing/2014/main" val="517141542"/>
                    </a:ext>
                  </a:extLst>
                </a:gridCol>
                <a:gridCol w="2035278">
                  <a:extLst>
                    <a:ext uri="{9D8B030D-6E8A-4147-A177-3AD203B41FA5}">
                      <a16:colId xmlns:a16="http://schemas.microsoft.com/office/drawing/2014/main" val="3837888868"/>
                    </a:ext>
                  </a:extLst>
                </a:gridCol>
              </a:tblGrid>
              <a:tr h="153432">
                <a:tc>
                  <a:txBody>
                    <a:bodyPr/>
                    <a:lstStyle/>
                    <a:p>
                      <a:pPr algn="ctr" fontAlgn="b"/>
                      <a:r>
                        <a:rPr lang="en-US" sz="1400" b="1" i="0" u="none" strike="noStrike">
                          <a:solidFill>
                            <a:srgbClr val="FFFFFF"/>
                          </a:solidFill>
                          <a:effectLst/>
                          <a:latin typeface="Calibri" panose="020F0502020204030204" pitchFamily="34" charset="0"/>
                        </a:rPr>
                        <a:t>Component </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400" b="1" i="0" u="none" strike="noStrike">
                          <a:solidFill>
                            <a:srgbClr val="FFFFFF"/>
                          </a:solidFill>
                          <a:effectLst/>
                          <a:latin typeface="Calibri" panose="020F0502020204030204" pitchFamily="34" charset="0"/>
                        </a:rPr>
                        <a:t>Object Description</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400" b="1" i="0" u="none" strike="noStrike">
                          <a:solidFill>
                            <a:srgbClr val="FFFFFF"/>
                          </a:solidFill>
                          <a:effectLst/>
                          <a:latin typeface="Calibri" panose="020F0502020204030204" pitchFamily="34" charset="0"/>
                        </a:rPr>
                        <a:t>Usage Qty</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400" b="1" i="0" u="none" strike="noStrike">
                          <a:solidFill>
                            <a:srgbClr val="FFFFFF"/>
                          </a:solidFill>
                          <a:effectLst/>
                          <a:latin typeface="Calibri" panose="020F0502020204030204" pitchFamily="34" charset="0"/>
                        </a:rPr>
                        <a:t>Storage Bin</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2876189326"/>
                  </a:ext>
                </a:extLst>
              </a:tr>
              <a:tr h="277712">
                <a:tc>
                  <a:txBody>
                    <a:bodyPr/>
                    <a:lstStyle/>
                    <a:p>
                      <a:pPr algn="ctr" fontAlgn="b"/>
                      <a:r>
                        <a:rPr lang="en-US" sz="1400" b="0" i="0" u="none" strike="noStrike" dirty="0">
                          <a:solidFill>
                            <a:srgbClr val="000000"/>
                          </a:solidFill>
                          <a:effectLst/>
                          <a:latin typeface="Calibri" panose="020F0502020204030204" pitchFamily="34" charset="0"/>
                        </a:rPr>
                        <a:t>651001</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DECAL, POWERBOSS LARGE, POLYDOME</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dirty="0">
                          <a:solidFill>
                            <a:srgbClr val="000000"/>
                          </a:solidFill>
                          <a:effectLst/>
                          <a:latin typeface="Calibri" panose="020F0502020204030204" pitchFamily="34" charset="0"/>
                        </a:rPr>
                        <a:t>A1803C02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129966374"/>
                  </a:ext>
                </a:extLst>
              </a:tr>
              <a:tr h="277712">
                <a:tc>
                  <a:txBody>
                    <a:bodyPr/>
                    <a:lstStyle/>
                    <a:p>
                      <a:pPr algn="ctr" fontAlgn="b"/>
                      <a:r>
                        <a:rPr lang="en-US" sz="1400" b="0" i="0" u="none" strike="noStrike" dirty="0">
                          <a:solidFill>
                            <a:srgbClr val="000000"/>
                          </a:solidFill>
                          <a:effectLst/>
                          <a:latin typeface="Calibri" panose="020F0502020204030204" pitchFamily="34" charset="0"/>
                        </a:rPr>
                        <a:t>651002</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DECAL, POWERBOSS SMALL, POLYDOME</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A1803C02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685146158"/>
                  </a:ext>
                </a:extLst>
              </a:tr>
              <a:tr h="277712">
                <a:tc>
                  <a:txBody>
                    <a:bodyPr/>
                    <a:lstStyle/>
                    <a:p>
                      <a:pPr algn="ctr" fontAlgn="b"/>
                      <a:r>
                        <a:rPr lang="en-US" sz="1400" b="0" i="0" u="none" strike="noStrike" dirty="0">
                          <a:solidFill>
                            <a:srgbClr val="000000"/>
                          </a:solidFill>
                          <a:effectLst/>
                          <a:latin typeface="Calibri" panose="020F0502020204030204" pitchFamily="34" charset="0"/>
                        </a:rPr>
                        <a:t>715043</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DECAL, NAUTILUS (ALL)</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2</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dirty="0">
                          <a:solidFill>
                            <a:srgbClr val="000000"/>
                          </a:solidFill>
                          <a:effectLst/>
                          <a:latin typeface="Calibri" panose="020F0502020204030204" pitchFamily="34" charset="0"/>
                        </a:rPr>
                        <a:t>A1802A02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529861492"/>
                  </a:ext>
                </a:extLst>
              </a:tr>
              <a:tr h="277712">
                <a:tc>
                  <a:txBody>
                    <a:bodyPr/>
                    <a:lstStyle/>
                    <a:p>
                      <a:pPr algn="ctr" fontAlgn="b"/>
                      <a:r>
                        <a:rPr lang="en-US" sz="1400" b="0" i="0" u="none" strike="noStrike" dirty="0">
                          <a:solidFill>
                            <a:srgbClr val="000000"/>
                          </a:solidFill>
                          <a:effectLst/>
                          <a:latin typeface="Calibri" panose="020F0502020204030204" pitchFamily="34" charset="0"/>
                        </a:rPr>
                        <a:t>715968</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DECAL - WARNING, ROTATING BRUSHES</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A1803B02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05936574"/>
                  </a:ext>
                </a:extLst>
              </a:tr>
              <a:tr h="277712">
                <a:tc>
                  <a:txBody>
                    <a:bodyPr/>
                    <a:lstStyle/>
                    <a:p>
                      <a:pPr algn="ctr" fontAlgn="b"/>
                      <a:r>
                        <a:rPr lang="en-US" sz="1400" b="0" i="0" u="none" strike="noStrike" dirty="0">
                          <a:solidFill>
                            <a:srgbClr val="000000"/>
                          </a:solidFill>
                          <a:effectLst/>
                          <a:latin typeface="Calibri" panose="020F0502020204030204" pitchFamily="34" charset="0"/>
                        </a:rPr>
                        <a:t>715930</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DECAL, FILTER, VALVE ASSEMBLY</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dirty="0">
                          <a:solidFill>
                            <a:srgbClr val="000000"/>
                          </a:solidFill>
                          <a:effectLst/>
                          <a:latin typeface="Calibri" panose="020F0502020204030204" pitchFamily="34" charset="0"/>
                        </a:rPr>
                        <a:t>A1803B02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912154170"/>
                  </a:ext>
                </a:extLst>
              </a:tr>
              <a:tr h="277712">
                <a:tc>
                  <a:txBody>
                    <a:bodyPr/>
                    <a:lstStyle/>
                    <a:p>
                      <a:pPr algn="ctr" fontAlgn="b"/>
                      <a:r>
                        <a:rPr lang="en-US" sz="1400" b="0" i="0" u="none" strike="noStrike">
                          <a:solidFill>
                            <a:srgbClr val="000000"/>
                          </a:solidFill>
                          <a:effectLst/>
                          <a:latin typeface="Calibri" panose="020F0502020204030204" pitchFamily="34" charset="0"/>
                        </a:rPr>
                        <a:t>3334827</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DECAL-MADE IN USA LEXAN, 1.75 DIA</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MIN03F00</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819198361"/>
                  </a:ext>
                </a:extLst>
              </a:tr>
              <a:tr h="412733">
                <a:tc>
                  <a:txBody>
                    <a:bodyPr/>
                    <a:lstStyle/>
                    <a:p>
                      <a:pPr algn="ctr" fontAlgn="b"/>
                      <a:r>
                        <a:rPr lang="en-US" sz="1400" b="0" i="0" u="none" strike="noStrike" dirty="0">
                          <a:solidFill>
                            <a:srgbClr val="000000"/>
                          </a:solidFill>
                          <a:effectLst/>
                          <a:latin typeface="Calibri" panose="020F0502020204030204" pitchFamily="34" charset="0"/>
                        </a:rPr>
                        <a:t>715967</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DECAL - WARNING, DO NOT PICK UP FLAM</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dirty="0">
                          <a:solidFill>
                            <a:srgbClr val="000000"/>
                          </a:solidFill>
                          <a:effectLst/>
                          <a:latin typeface="Calibri" panose="020F0502020204030204" pitchFamily="34" charset="0"/>
                        </a:rPr>
                        <a:t>A1803A02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72428248"/>
                  </a:ext>
                </a:extLst>
              </a:tr>
              <a:tr h="153432">
                <a:tc>
                  <a:txBody>
                    <a:bodyPr/>
                    <a:lstStyle/>
                    <a:p>
                      <a:pPr algn="ctr" fontAlgn="b"/>
                      <a:r>
                        <a:rPr lang="en-US" sz="1400" b="0" i="0" u="none" strike="noStrike" dirty="0">
                          <a:solidFill>
                            <a:srgbClr val="000000"/>
                          </a:solidFill>
                          <a:effectLst/>
                          <a:latin typeface="Calibri" panose="020F0502020204030204" pitchFamily="34" charset="0"/>
                        </a:rPr>
                        <a:t>3342264</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DECAL-READ MANUAL</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A1803G01</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009850214"/>
                  </a:ext>
                </a:extLst>
              </a:tr>
              <a:tr h="153432">
                <a:tc>
                  <a:txBody>
                    <a:bodyPr/>
                    <a:lstStyle/>
                    <a:p>
                      <a:pPr algn="ctr" fontAlgn="b"/>
                      <a:r>
                        <a:rPr lang="en-US" sz="1400" b="0" i="0" u="none" strike="noStrike" dirty="0">
                          <a:solidFill>
                            <a:srgbClr val="000000"/>
                          </a:solidFill>
                          <a:effectLst/>
                          <a:latin typeface="Calibri" panose="020F0502020204030204" pitchFamily="34" charset="0"/>
                        </a:rPr>
                        <a:t>715246</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DECAL-BATTERY 36V</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dirty="0">
                          <a:solidFill>
                            <a:srgbClr val="000000"/>
                          </a:solidFill>
                          <a:effectLst/>
                          <a:latin typeface="Calibri" panose="020F0502020204030204" pitchFamily="34" charset="0"/>
                        </a:rPr>
                        <a:t>A1803B02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948354477"/>
                  </a:ext>
                </a:extLst>
              </a:tr>
              <a:tr h="277712">
                <a:tc>
                  <a:txBody>
                    <a:bodyPr/>
                    <a:lstStyle/>
                    <a:p>
                      <a:pPr algn="ctr" fontAlgn="b"/>
                      <a:r>
                        <a:rPr lang="en-US" sz="1400" b="0" i="0" u="none" strike="noStrike">
                          <a:solidFill>
                            <a:srgbClr val="000000"/>
                          </a:solidFill>
                          <a:effectLst/>
                          <a:latin typeface="Calibri" panose="020F0502020204030204" pitchFamily="34" charset="0"/>
                        </a:rPr>
                        <a:t>3400441</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RIVET-POP 1/8 X 1/4 STEEL</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FAS09E10</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12893729"/>
                  </a:ext>
                </a:extLst>
              </a:tr>
              <a:tr h="412733">
                <a:tc>
                  <a:txBody>
                    <a:bodyPr/>
                    <a:lstStyle/>
                    <a:p>
                      <a:pPr algn="ctr" fontAlgn="b"/>
                      <a:r>
                        <a:rPr lang="en-US" sz="1400" b="0" i="0" u="none" strike="noStrike">
                          <a:solidFill>
                            <a:srgbClr val="000000"/>
                          </a:solidFill>
                          <a:effectLst/>
                          <a:latin typeface="Calibri" panose="020F0502020204030204" pitchFamily="34" charset="0"/>
                        </a:rPr>
                        <a:t>715732</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ID PLATE-ETCHED POWERBOSS, W/O SERIAL</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1400" b="0" i="0" u="none" strike="noStrike">
                        <a:solidFill>
                          <a:srgbClr val="000000"/>
                        </a:solidFill>
                        <a:effectLst/>
                        <a:latin typeface="Calibri" panose="020F0502020204030204" pitchFamily="34" charset="0"/>
                      </a:endParaRP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144260520"/>
                  </a:ext>
                </a:extLst>
              </a:tr>
              <a:tr h="277712">
                <a:tc>
                  <a:txBody>
                    <a:bodyPr/>
                    <a:lstStyle/>
                    <a:p>
                      <a:pPr algn="ctr" fontAlgn="b"/>
                      <a:r>
                        <a:rPr lang="en-US" sz="1400" b="0" i="0" u="none" strike="noStrike" dirty="0">
                          <a:solidFill>
                            <a:srgbClr val="000000"/>
                          </a:solidFill>
                          <a:effectLst/>
                          <a:latin typeface="Calibri" panose="020F0502020204030204" pitchFamily="34" charset="0"/>
                        </a:rPr>
                        <a:t>715963</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DECAL - BUMPER LATCH</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A1803B02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104324587"/>
                  </a:ext>
                </a:extLst>
              </a:tr>
              <a:tr h="277712">
                <a:tc>
                  <a:txBody>
                    <a:bodyPr/>
                    <a:lstStyle/>
                    <a:p>
                      <a:pPr algn="ctr" fontAlgn="b"/>
                      <a:r>
                        <a:rPr lang="en-US" sz="1400" b="0" i="0" u="none" strike="noStrike" dirty="0">
                          <a:solidFill>
                            <a:srgbClr val="000000"/>
                          </a:solidFill>
                          <a:effectLst/>
                          <a:latin typeface="Calibri" panose="020F0502020204030204" pitchFamily="34" charset="0"/>
                        </a:rPr>
                        <a:t>690756</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TAPE, REFLECTIVE (PACK OF 25)</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2</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dirty="0">
                          <a:solidFill>
                            <a:srgbClr val="000000"/>
                          </a:solidFill>
                          <a:effectLst/>
                          <a:latin typeface="Calibri" panose="020F0502020204030204" pitchFamily="34" charset="0"/>
                        </a:rPr>
                        <a:t>A1802D02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862500870"/>
                  </a:ext>
                </a:extLst>
              </a:tr>
              <a:tr h="153432">
                <a:tc>
                  <a:txBody>
                    <a:bodyPr/>
                    <a:lstStyle/>
                    <a:p>
                      <a:pPr algn="ctr" fontAlgn="b"/>
                      <a:r>
                        <a:rPr lang="en-US" sz="1400" b="0" i="0" u="none" strike="noStrike" dirty="0">
                          <a:solidFill>
                            <a:srgbClr val="000000"/>
                          </a:solidFill>
                          <a:effectLst/>
                          <a:latin typeface="Calibri" panose="020F0502020204030204" pitchFamily="34" charset="0"/>
                        </a:rPr>
                        <a:t>3342650</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DECAL-PINCH POINT</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A1803B02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036970703"/>
                  </a:ext>
                </a:extLst>
              </a:tr>
              <a:tr h="412733">
                <a:tc>
                  <a:txBody>
                    <a:bodyPr/>
                    <a:lstStyle/>
                    <a:p>
                      <a:pPr algn="ctr" fontAlgn="b"/>
                      <a:r>
                        <a:rPr lang="en-US" sz="1400" b="0" i="0" u="none" strike="noStrike" dirty="0">
                          <a:solidFill>
                            <a:srgbClr val="000000"/>
                          </a:solidFill>
                          <a:effectLst/>
                          <a:latin typeface="Calibri" panose="020F0502020204030204" pitchFamily="34" charset="0"/>
                        </a:rPr>
                        <a:t>715965</a:t>
                      </a:r>
                    </a:p>
                  </a:txBody>
                  <a:tcPr marL="7672" marR="7672" marT="7672"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DECAL - WARNING, NO FLAMMABLE MATL</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7672" marR="7672" marT="7672"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400" b="0" i="0" u="none" strike="noStrike" dirty="0">
                          <a:solidFill>
                            <a:srgbClr val="000000"/>
                          </a:solidFill>
                          <a:effectLst/>
                          <a:latin typeface="Calibri" panose="020F0502020204030204" pitchFamily="34" charset="0"/>
                        </a:rPr>
                        <a:t>A1803B02</a:t>
                      </a:r>
                    </a:p>
                  </a:txBody>
                  <a:tcPr marL="7672" marR="7672" marT="7672"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262771976"/>
                  </a:ext>
                </a:extLst>
              </a:tr>
            </a:tbl>
          </a:graphicData>
        </a:graphic>
      </p:graphicFrame>
    </p:spTree>
    <p:extLst>
      <p:ext uri="{BB962C8B-B14F-4D97-AF65-F5344CB8AC3E}">
        <p14:creationId xmlns:p14="http://schemas.microsoft.com/office/powerpoint/2010/main" val="41940484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925" y="212169"/>
            <a:ext cx="3806824" cy="2855119"/>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107</a:t>
            </a:fld>
            <a:endParaRPr lang="en-US"/>
          </a:p>
        </p:txBody>
      </p:sp>
      <p:sp>
        <p:nvSpPr>
          <p:cNvPr id="5" name="TextBox 4"/>
          <p:cNvSpPr txBox="1"/>
          <p:nvPr/>
        </p:nvSpPr>
        <p:spPr>
          <a:xfrm>
            <a:off x="0" y="0"/>
            <a:ext cx="1771650" cy="369332"/>
          </a:xfrm>
          <a:prstGeom prst="rect">
            <a:avLst/>
          </a:prstGeom>
          <a:solidFill>
            <a:schemeClr val="accent2"/>
          </a:solidFill>
        </p:spPr>
        <p:txBody>
          <a:bodyPr wrap="square" rtlCol="0">
            <a:spAutoFit/>
          </a:bodyPr>
          <a:lstStyle/>
          <a:p>
            <a:r>
              <a:rPr lang="en-US" dirty="0"/>
              <a:t>Decals </a:t>
            </a:r>
            <a:r>
              <a:rPr lang="en-US" dirty="0" err="1"/>
              <a:t>Pg</a:t>
            </a:r>
            <a:r>
              <a:rPr lang="en-US" dirty="0"/>
              <a:t> 1 of 4</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6150" y="212169"/>
            <a:ext cx="3806825" cy="285511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6150" y="3324225"/>
            <a:ext cx="3810000" cy="2857500"/>
          </a:xfrm>
          <a:prstGeom prst="rect">
            <a:avLst/>
          </a:prstGeom>
        </p:spPr>
      </p:pic>
      <p:sp>
        <p:nvSpPr>
          <p:cNvPr id="9" name="Oval 8"/>
          <p:cNvSpPr/>
          <p:nvPr/>
        </p:nvSpPr>
        <p:spPr>
          <a:xfrm>
            <a:off x="1295400" y="1447800"/>
            <a:ext cx="1581150" cy="7905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505450" y="1609725"/>
            <a:ext cx="1304925" cy="7620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695950" y="4962525"/>
            <a:ext cx="1371600" cy="6477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305174" y="1692473"/>
            <a:ext cx="790575" cy="307777"/>
          </a:xfrm>
          <a:prstGeom prst="rect">
            <a:avLst/>
          </a:prstGeom>
          <a:solidFill>
            <a:srgbClr val="00FF00"/>
          </a:solidFill>
        </p:spPr>
        <p:txBody>
          <a:bodyPr wrap="square" rtlCol="0">
            <a:spAutoFit/>
          </a:bodyPr>
          <a:lstStyle/>
          <a:p>
            <a:pPr algn="ctr"/>
            <a:r>
              <a:rPr lang="en-US" sz="1400" dirty="0"/>
              <a:t>651001</a:t>
            </a:r>
          </a:p>
        </p:txBody>
      </p:sp>
      <p:cxnSp>
        <p:nvCxnSpPr>
          <p:cNvPr id="17" name="Straight Arrow Connector 16"/>
          <p:cNvCxnSpPr>
            <a:stCxn id="12" idx="1"/>
            <a:endCxn id="9" idx="6"/>
          </p:cNvCxnSpPr>
          <p:nvPr/>
        </p:nvCxnSpPr>
        <p:spPr>
          <a:xfrm flipH="1" flipV="1">
            <a:off x="2876550" y="1843088"/>
            <a:ext cx="428624" cy="327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838825" y="3107292"/>
            <a:ext cx="971550" cy="307777"/>
          </a:xfrm>
          <a:prstGeom prst="rect">
            <a:avLst/>
          </a:prstGeom>
          <a:solidFill>
            <a:srgbClr val="00FF00"/>
          </a:solidFill>
        </p:spPr>
        <p:txBody>
          <a:bodyPr wrap="square" rtlCol="0">
            <a:spAutoFit/>
          </a:bodyPr>
          <a:lstStyle/>
          <a:p>
            <a:pPr algn="ctr"/>
            <a:r>
              <a:rPr lang="en-US" sz="1400" dirty="0"/>
              <a:t>(2)715043</a:t>
            </a:r>
          </a:p>
        </p:txBody>
      </p:sp>
      <p:cxnSp>
        <p:nvCxnSpPr>
          <p:cNvPr id="20" name="Straight Arrow Connector 19"/>
          <p:cNvCxnSpPr>
            <a:stCxn id="18" idx="0"/>
            <a:endCxn id="10" idx="4"/>
          </p:cNvCxnSpPr>
          <p:nvPr/>
        </p:nvCxnSpPr>
        <p:spPr>
          <a:xfrm flipH="1" flipV="1">
            <a:off x="6157913" y="2371725"/>
            <a:ext cx="166687" cy="73556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8" idx="2"/>
            <a:endCxn id="11" idx="0"/>
          </p:cNvCxnSpPr>
          <p:nvPr/>
        </p:nvCxnSpPr>
        <p:spPr>
          <a:xfrm>
            <a:off x="6324600" y="3415069"/>
            <a:ext cx="57150" cy="154745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303213" y="4234767"/>
            <a:ext cx="4138612"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Apply large </a:t>
            </a:r>
            <a:r>
              <a:rPr lang="en-US" sz="1400" dirty="0" err="1"/>
              <a:t>Powerboss</a:t>
            </a:r>
            <a:r>
              <a:rPr lang="en-US" sz="1400" dirty="0"/>
              <a:t> decal (651001) to the front cover</a:t>
            </a:r>
          </a:p>
          <a:p>
            <a:pPr marL="285750" indent="-285750">
              <a:buFont typeface="Arial" panose="020B0604020202020204" pitchFamily="34" charset="0"/>
              <a:buChar char="•"/>
            </a:pPr>
            <a:r>
              <a:rPr lang="en-US" sz="1400" dirty="0"/>
              <a:t>Apply the 2 large NAUTILUS decal (7150430) to the side of the frame on both sides of machine</a:t>
            </a:r>
          </a:p>
        </p:txBody>
      </p:sp>
    </p:spTree>
    <p:extLst>
      <p:ext uri="{BB962C8B-B14F-4D97-AF65-F5344CB8AC3E}">
        <p14:creationId xmlns:p14="http://schemas.microsoft.com/office/powerpoint/2010/main" val="228110270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172" y="3313290"/>
            <a:ext cx="4301434" cy="322607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172" y="0"/>
            <a:ext cx="4301434" cy="3226076"/>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108</a:t>
            </a:fld>
            <a:endParaRPr lang="en-US"/>
          </a:p>
        </p:txBody>
      </p:sp>
      <p:sp>
        <p:nvSpPr>
          <p:cNvPr id="5" name="TextBox 4"/>
          <p:cNvSpPr txBox="1"/>
          <p:nvPr/>
        </p:nvSpPr>
        <p:spPr>
          <a:xfrm>
            <a:off x="0" y="0"/>
            <a:ext cx="1771650" cy="369332"/>
          </a:xfrm>
          <a:prstGeom prst="rect">
            <a:avLst/>
          </a:prstGeom>
          <a:solidFill>
            <a:schemeClr val="accent2"/>
          </a:solidFill>
        </p:spPr>
        <p:txBody>
          <a:bodyPr wrap="square" rtlCol="0">
            <a:spAutoFit/>
          </a:bodyPr>
          <a:lstStyle/>
          <a:p>
            <a:r>
              <a:rPr lang="en-US" dirty="0"/>
              <a:t>Decals </a:t>
            </a:r>
            <a:r>
              <a:rPr lang="en-US" dirty="0" err="1"/>
              <a:t>Pg</a:t>
            </a:r>
            <a:r>
              <a:rPr lang="en-US" dirty="0"/>
              <a:t> 2 of 4</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4915" y="0"/>
            <a:ext cx="4301436" cy="3226077"/>
          </a:xfrm>
          <a:prstGeom prst="rect">
            <a:avLst/>
          </a:prstGeom>
        </p:spPr>
      </p:pic>
      <p:sp>
        <p:nvSpPr>
          <p:cNvPr id="8" name="Oval 7"/>
          <p:cNvSpPr/>
          <p:nvPr/>
        </p:nvSpPr>
        <p:spPr>
          <a:xfrm>
            <a:off x="1990725" y="549553"/>
            <a:ext cx="857250" cy="7429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076950" y="1006753"/>
            <a:ext cx="1695450" cy="7143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377648" y="767139"/>
            <a:ext cx="952499" cy="307777"/>
          </a:xfrm>
          <a:prstGeom prst="rect">
            <a:avLst/>
          </a:prstGeom>
          <a:solidFill>
            <a:srgbClr val="00FF00"/>
          </a:solidFill>
        </p:spPr>
        <p:txBody>
          <a:bodyPr wrap="square" rtlCol="0">
            <a:spAutoFit/>
          </a:bodyPr>
          <a:lstStyle/>
          <a:p>
            <a:pPr algn="ctr"/>
            <a:r>
              <a:rPr lang="en-US" sz="1400" dirty="0"/>
              <a:t>(2)715968</a:t>
            </a:r>
          </a:p>
        </p:txBody>
      </p:sp>
      <p:cxnSp>
        <p:nvCxnSpPr>
          <p:cNvPr id="12" name="Straight Arrow Connector 11"/>
          <p:cNvCxnSpPr>
            <a:stCxn id="10" idx="1"/>
            <a:endCxn id="8" idx="6"/>
          </p:cNvCxnSpPr>
          <p:nvPr/>
        </p:nvCxnSpPr>
        <p:spPr>
          <a:xfrm flipH="1">
            <a:off x="2847975" y="921028"/>
            <a:ext cx="529673"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529387" y="349488"/>
            <a:ext cx="790575" cy="307777"/>
          </a:xfrm>
          <a:prstGeom prst="rect">
            <a:avLst/>
          </a:prstGeom>
          <a:solidFill>
            <a:srgbClr val="00FF00"/>
          </a:solidFill>
        </p:spPr>
        <p:txBody>
          <a:bodyPr wrap="square" rtlCol="0">
            <a:spAutoFit/>
          </a:bodyPr>
          <a:lstStyle/>
          <a:p>
            <a:pPr algn="ctr"/>
            <a:r>
              <a:rPr lang="en-US" sz="1400" dirty="0"/>
              <a:t>715930</a:t>
            </a:r>
          </a:p>
        </p:txBody>
      </p:sp>
      <p:cxnSp>
        <p:nvCxnSpPr>
          <p:cNvPr id="15" name="Straight Arrow Connector 14"/>
          <p:cNvCxnSpPr>
            <a:stCxn id="13" idx="2"/>
            <a:endCxn id="9" idx="0"/>
          </p:cNvCxnSpPr>
          <p:nvPr/>
        </p:nvCxnSpPr>
        <p:spPr>
          <a:xfrm>
            <a:off x="6924675" y="657265"/>
            <a:ext cx="0" cy="34948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790582" y="3990996"/>
            <a:ext cx="3910101"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t>Apply 2 rotating brushes warning decal (715968) to both sides of scrub deck </a:t>
            </a:r>
          </a:p>
          <a:p>
            <a:pPr marL="285750" indent="-285750">
              <a:buFont typeface="Arial" panose="020B0604020202020204" pitchFamily="34" charset="0"/>
              <a:buChar char="•"/>
            </a:pPr>
            <a:r>
              <a:rPr lang="en-US" sz="1400" dirty="0"/>
              <a:t>Apply filter, valve assembly decal (715930) to the right side of machine behind the side door on the frame</a:t>
            </a:r>
          </a:p>
          <a:p>
            <a:pPr marL="285750" indent="-285750">
              <a:buFont typeface="Arial" panose="020B0604020202020204" pitchFamily="34" charset="0"/>
              <a:buChar char="•"/>
            </a:pPr>
            <a:r>
              <a:rPr lang="en-US" sz="1400" dirty="0"/>
              <a:t>Apply no flammable material decal (715965) to the inside of the solution tank fill door</a:t>
            </a:r>
          </a:p>
        </p:txBody>
      </p:sp>
      <p:sp>
        <p:nvSpPr>
          <p:cNvPr id="14" name="Oval 13"/>
          <p:cNvSpPr/>
          <p:nvPr/>
        </p:nvSpPr>
        <p:spPr>
          <a:xfrm>
            <a:off x="1485900" y="3714750"/>
            <a:ext cx="1362075" cy="8096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458609" y="3967559"/>
            <a:ext cx="790575" cy="307777"/>
          </a:xfrm>
          <a:prstGeom prst="rect">
            <a:avLst/>
          </a:prstGeom>
          <a:solidFill>
            <a:srgbClr val="00FF00"/>
          </a:solidFill>
        </p:spPr>
        <p:txBody>
          <a:bodyPr wrap="square" rtlCol="0">
            <a:spAutoFit/>
          </a:bodyPr>
          <a:lstStyle/>
          <a:p>
            <a:pPr algn="ctr"/>
            <a:r>
              <a:rPr lang="en-US" sz="1400" dirty="0"/>
              <a:t>715965</a:t>
            </a:r>
          </a:p>
        </p:txBody>
      </p:sp>
      <p:cxnSp>
        <p:nvCxnSpPr>
          <p:cNvPr id="19" name="Straight Arrow Connector 18"/>
          <p:cNvCxnSpPr>
            <a:stCxn id="17" idx="1"/>
            <a:endCxn id="14" idx="6"/>
          </p:cNvCxnSpPr>
          <p:nvPr/>
        </p:nvCxnSpPr>
        <p:spPr>
          <a:xfrm flipH="1" flipV="1">
            <a:off x="2847975" y="4119563"/>
            <a:ext cx="610634" cy="188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46654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EEDF361-496E-470B-AE62-1F6E8706855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5018"/>
          <a:stretch/>
        </p:blipFill>
        <p:spPr>
          <a:xfrm>
            <a:off x="843679" y="94248"/>
            <a:ext cx="7455203" cy="4751649"/>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109</a:t>
            </a:fld>
            <a:endParaRPr lang="en-US"/>
          </a:p>
        </p:txBody>
      </p:sp>
      <p:sp>
        <p:nvSpPr>
          <p:cNvPr id="5" name="TextBox 4"/>
          <p:cNvSpPr txBox="1"/>
          <p:nvPr/>
        </p:nvSpPr>
        <p:spPr>
          <a:xfrm>
            <a:off x="0" y="0"/>
            <a:ext cx="1771650" cy="369332"/>
          </a:xfrm>
          <a:prstGeom prst="rect">
            <a:avLst/>
          </a:prstGeom>
          <a:solidFill>
            <a:schemeClr val="accent2"/>
          </a:solidFill>
        </p:spPr>
        <p:txBody>
          <a:bodyPr wrap="square" rtlCol="0">
            <a:spAutoFit/>
          </a:bodyPr>
          <a:lstStyle/>
          <a:p>
            <a:r>
              <a:rPr lang="en-US" dirty="0"/>
              <a:t>Decals </a:t>
            </a:r>
            <a:r>
              <a:rPr lang="en-US" dirty="0" err="1"/>
              <a:t>Pg</a:t>
            </a:r>
            <a:r>
              <a:rPr lang="en-US" dirty="0"/>
              <a:t> 3 of 4</a:t>
            </a:r>
          </a:p>
        </p:txBody>
      </p:sp>
      <p:sp>
        <p:nvSpPr>
          <p:cNvPr id="7" name="TextBox 6"/>
          <p:cNvSpPr txBox="1"/>
          <p:nvPr/>
        </p:nvSpPr>
        <p:spPr>
          <a:xfrm>
            <a:off x="142875" y="1489210"/>
            <a:ext cx="1733550" cy="523220"/>
          </a:xfrm>
          <a:prstGeom prst="rect">
            <a:avLst/>
          </a:prstGeom>
          <a:solidFill>
            <a:srgbClr val="00FF00"/>
          </a:solidFill>
        </p:spPr>
        <p:txBody>
          <a:bodyPr wrap="square" rtlCol="0">
            <a:spAutoFit/>
          </a:bodyPr>
          <a:lstStyle/>
          <a:p>
            <a:pPr algn="ctr"/>
            <a:r>
              <a:rPr lang="en-US" sz="1400" dirty="0"/>
              <a:t>Warning decal comes with backup alarm</a:t>
            </a:r>
          </a:p>
        </p:txBody>
      </p:sp>
      <p:sp>
        <p:nvSpPr>
          <p:cNvPr id="8" name="TextBox 7"/>
          <p:cNvSpPr txBox="1"/>
          <p:nvPr/>
        </p:nvSpPr>
        <p:spPr>
          <a:xfrm>
            <a:off x="3642593" y="192009"/>
            <a:ext cx="928688" cy="307777"/>
          </a:xfrm>
          <a:prstGeom prst="rect">
            <a:avLst/>
          </a:prstGeom>
          <a:solidFill>
            <a:srgbClr val="00FF00"/>
          </a:solidFill>
        </p:spPr>
        <p:txBody>
          <a:bodyPr wrap="square" rtlCol="0">
            <a:spAutoFit/>
          </a:bodyPr>
          <a:lstStyle/>
          <a:p>
            <a:pPr algn="ctr"/>
            <a:r>
              <a:rPr lang="en-US" sz="1400" dirty="0"/>
              <a:t>3334827</a:t>
            </a:r>
          </a:p>
        </p:txBody>
      </p:sp>
      <p:sp>
        <p:nvSpPr>
          <p:cNvPr id="9" name="TextBox 8"/>
          <p:cNvSpPr txBox="1"/>
          <p:nvPr/>
        </p:nvSpPr>
        <p:spPr>
          <a:xfrm>
            <a:off x="5249219" y="379190"/>
            <a:ext cx="790575" cy="307777"/>
          </a:xfrm>
          <a:prstGeom prst="rect">
            <a:avLst/>
          </a:prstGeom>
          <a:solidFill>
            <a:srgbClr val="00FF00"/>
          </a:solidFill>
        </p:spPr>
        <p:txBody>
          <a:bodyPr wrap="square" rtlCol="0">
            <a:spAutoFit/>
          </a:bodyPr>
          <a:lstStyle/>
          <a:p>
            <a:pPr algn="ctr"/>
            <a:r>
              <a:rPr lang="en-US" sz="1400" dirty="0"/>
              <a:t>715967</a:t>
            </a:r>
          </a:p>
        </p:txBody>
      </p:sp>
      <p:sp>
        <p:nvSpPr>
          <p:cNvPr id="10" name="TextBox 9"/>
          <p:cNvSpPr txBox="1"/>
          <p:nvPr/>
        </p:nvSpPr>
        <p:spPr>
          <a:xfrm>
            <a:off x="6235309" y="1231894"/>
            <a:ext cx="838199" cy="307777"/>
          </a:xfrm>
          <a:prstGeom prst="rect">
            <a:avLst/>
          </a:prstGeom>
          <a:solidFill>
            <a:srgbClr val="00FF00"/>
          </a:solidFill>
        </p:spPr>
        <p:txBody>
          <a:bodyPr wrap="square" rtlCol="0">
            <a:spAutoFit/>
          </a:bodyPr>
          <a:lstStyle/>
          <a:p>
            <a:pPr algn="ctr"/>
            <a:r>
              <a:rPr lang="en-US" sz="1400" dirty="0"/>
              <a:t>3342264</a:t>
            </a:r>
          </a:p>
        </p:txBody>
      </p:sp>
      <p:sp>
        <p:nvSpPr>
          <p:cNvPr id="11" name="TextBox 10"/>
          <p:cNvSpPr txBox="1"/>
          <p:nvPr/>
        </p:nvSpPr>
        <p:spPr>
          <a:xfrm>
            <a:off x="7508307" y="2495550"/>
            <a:ext cx="790575" cy="307777"/>
          </a:xfrm>
          <a:prstGeom prst="rect">
            <a:avLst/>
          </a:prstGeom>
          <a:solidFill>
            <a:srgbClr val="00FF00"/>
          </a:solidFill>
        </p:spPr>
        <p:txBody>
          <a:bodyPr wrap="square" rtlCol="0">
            <a:spAutoFit/>
          </a:bodyPr>
          <a:lstStyle/>
          <a:p>
            <a:pPr algn="ctr"/>
            <a:r>
              <a:rPr lang="en-US" sz="1400" dirty="0"/>
              <a:t>715246</a:t>
            </a:r>
          </a:p>
        </p:txBody>
      </p:sp>
      <p:sp>
        <p:nvSpPr>
          <p:cNvPr id="12" name="TextBox 11"/>
          <p:cNvSpPr txBox="1"/>
          <p:nvPr/>
        </p:nvSpPr>
        <p:spPr>
          <a:xfrm>
            <a:off x="3052758" y="4199300"/>
            <a:ext cx="790575" cy="307777"/>
          </a:xfrm>
          <a:prstGeom prst="rect">
            <a:avLst/>
          </a:prstGeom>
          <a:solidFill>
            <a:srgbClr val="00FF00"/>
          </a:solidFill>
        </p:spPr>
        <p:txBody>
          <a:bodyPr wrap="square" rtlCol="0">
            <a:spAutoFit/>
          </a:bodyPr>
          <a:lstStyle/>
          <a:p>
            <a:pPr algn="ctr"/>
            <a:r>
              <a:rPr lang="en-US" sz="1400" dirty="0"/>
              <a:t>715732</a:t>
            </a:r>
          </a:p>
        </p:txBody>
      </p:sp>
      <p:cxnSp>
        <p:nvCxnSpPr>
          <p:cNvPr id="14" name="Straight Arrow Connector 13"/>
          <p:cNvCxnSpPr>
            <a:cxnSpLocks/>
            <a:stCxn id="12" idx="0"/>
          </p:cNvCxnSpPr>
          <p:nvPr/>
        </p:nvCxnSpPr>
        <p:spPr>
          <a:xfrm flipV="1">
            <a:off x="3448046" y="3469302"/>
            <a:ext cx="291032" cy="72999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1" idx="1"/>
          </p:cNvCxnSpPr>
          <p:nvPr/>
        </p:nvCxnSpPr>
        <p:spPr>
          <a:xfrm flipH="1">
            <a:off x="6917757" y="2649439"/>
            <a:ext cx="590550" cy="803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0" idx="2"/>
          </p:cNvCxnSpPr>
          <p:nvPr/>
        </p:nvCxnSpPr>
        <p:spPr>
          <a:xfrm flipH="1">
            <a:off x="6235309" y="1539671"/>
            <a:ext cx="419100" cy="47275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9" idx="2"/>
          </p:cNvCxnSpPr>
          <p:nvPr/>
        </p:nvCxnSpPr>
        <p:spPr>
          <a:xfrm flipH="1">
            <a:off x="5496870" y="686967"/>
            <a:ext cx="147637" cy="54492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8" idx="2"/>
          </p:cNvCxnSpPr>
          <p:nvPr/>
        </p:nvCxnSpPr>
        <p:spPr>
          <a:xfrm>
            <a:off x="4106937" y="499786"/>
            <a:ext cx="178598" cy="44436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a:stCxn id="7" idx="3"/>
          </p:cNvCxnSpPr>
          <p:nvPr/>
        </p:nvCxnSpPr>
        <p:spPr>
          <a:xfrm>
            <a:off x="1876425" y="1750820"/>
            <a:ext cx="247650" cy="5175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009650" y="4895573"/>
            <a:ext cx="7124700"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t>Apply backup alarm decal (comes with backup alarm), made in USA (3334827), flammable warning (715967), Read manual warning (3342264), and 36V battery decal (715246)</a:t>
            </a:r>
          </a:p>
          <a:p>
            <a:pPr marL="285750" indent="-285750">
              <a:buFont typeface="Arial" panose="020B0604020202020204" pitchFamily="34" charset="0"/>
              <a:buChar char="•"/>
            </a:pPr>
            <a:r>
              <a:rPr lang="en-US" sz="1400" dirty="0"/>
              <a:t>Secure ID Plate (715732) with 2 rivets (3400441)</a:t>
            </a:r>
          </a:p>
          <a:p>
            <a:pPr marL="285750" indent="-285750">
              <a:buFont typeface="Arial" panose="020B0604020202020204" pitchFamily="34" charset="0"/>
              <a:buChar char="•"/>
            </a:pPr>
            <a:r>
              <a:rPr lang="en-US" sz="1400" dirty="0"/>
              <a:t>Print out QR code and apply below Serial ID Plate</a:t>
            </a:r>
          </a:p>
          <a:p>
            <a:pPr marL="742950" lvl="1" indent="-285750">
              <a:buFont typeface="Arial" panose="020B0604020202020204" pitchFamily="34" charset="0"/>
              <a:buChar char="•"/>
            </a:pPr>
            <a:r>
              <a:rPr lang="en-US" sz="1400" dirty="0">
                <a:highlight>
                  <a:srgbClr val="FFFF00"/>
                </a:highlight>
              </a:rPr>
              <a:t>To print QR Code, go to ZQRLB in SAP</a:t>
            </a:r>
          </a:p>
          <a:p>
            <a:pPr marL="742950" lvl="1" indent="-285750">
              <a:buFont typeface="Arial" panose="020B0604020202020204" pitchFamily="34" charset="0"/>
              <a:buChar char="•"/>
            </a:pPr>
            <a:r>
              <a:rPr lang="en-US" sz="1400" dirty="0">
                <a:highlight>
                  <a:srgbClr val="FFFF00"/>
                </a:highlight>
              </a:rPr>
              <a:t>Click the box to the right of the text box in “QR CODE MODEL”</a:t>
            </a:r>
          </a:p>
          <a:p>
            <a:pPr marL="742950" lvl="1" indent="-285750">
              <a:buFont typeface="Arial" panose="020B0604020202020204" pitchFamily="34" charset="0"/>
              <a:buChar char="•"/>
            </a:pPr>
            <a:r>
              <a:rPr lang="en-US" sz="1400" dirty="0">
                <a:highlight>
                  <a:srgbClr val="FFFF00"/>
                </a:highlight>
              </a:rPr>
              <a:t>Select model and execute to print</a:t>
            </a:r>
          </a:p>
        </p:txBody>
      </p:sp>
      <p:sp>
        <p:nvSpPr>
          <p:cNvPr id="32" name="Oval 31"/>
          <p:cNvSpPr/>
          <p:nvPr/>
        </p:nvSpPr>
        <p:spPr>
          <a:xfrm>
            <a:off x="3374228" y="3357562"/>
            <a:ext cx="147633" cy="1428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860129" y="3252796"/>
            <a:ext cx="147633" cy="1428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706297" y="3170346"/>
            <a:ext cx="1100338" cy="307777"/>
          </a:xfrm>
          <a:prstGeom prst="rect">
            <a:avLst/>
          </a:prstGeom>
          <a:solidFill>
            <a:srgbClr val="00FF00"/>
          </a:solidFill>
        </p:spPr>
        <p:txBody>
          <a:bodyPr wrap="square" rtlCol="0">
            <a:spAutoFit/>
          </a:bodyPr>
          <a:lstStyle/>
          <a:p>
            <a:pPr algn="ctr"/>
            <a:r>
              <a:rPr lang="en-US" sz="1400" dirty="0"/>
              <a:t>(2)3400441</a:t>
            </a:r>
          </a:p>
        </p:txBody>
      </p:sp>
      <p:cxnSp>
        <p:nvCxnSpPr>
          <p:cNvPr id="36" name="Straight Arrow Connector 35"/>
          <p:cNvCxnSpPr>
            <a:stCxn id="34" idx="3"/>
            <a:endCxn id="32" idx="1"/>
          </p:cNvCxnSpPr>
          <p:nvPr/>
        </p:nvCxnSpPr>
        <p:spPr>
          <a:xfrm>
            <a:off x="2806635" y="3324235"/>
            <a:ext cx="589213" cy="5425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cxnSpLocks/>
            <a:stCxn id="34" idx="3"/>
            <a:endCxn id="33" idx="1"/>
          </p:cNvCxnSpPr>
          <p:nvPr/>
        </p:nvCxnSpPr>
        <p:spPr>
          <a:xfrm flipV="1">
            <a:off x="2806635" y="3273720"/>
            <a:ext cx="2075114" cy="5051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02DD9B7-4A54-4B40-92A3-159CFF2E3329}"/>
              </a:ext>
            </a:extLst>
          </p:cNvPr>
          <p:cNvSpPr txBox="1"/>
          <p:nvPr/>
        </p:nvSpPr>
        <p:spPr>
          <a:xfrm>
            <a:off x="5494966" y="3464969"/>
            <a:ext cx="1422791" cy="738664"/>
          </a:xfrm>
          <a:prstGeom prst="rect">
            <a:avLst/>
          </a:prstGeom>
          <a:solidFill>
            <a:srgbClr val="00FF00"/>
          </a:solidFill>
        </p:spPr>
        <p:txBody>
          <a:bodyPr wrap="square" rtlCol="0">
            <a:spAutoFit/>
          </a:bodyPr>
          <a:lstStyle/>
          <a:p>
            <a:pPr algn="ctr"/>
            <a:r>
              <a:rPr lang="en-US" sz="1400" dirty="0"/>
              <a:t>QR Code</a:t>
            </a:r>
          </a:p>
          <a:p>
            <a:pPr algn="ctr"/>
            <a:r>
              <a:rPr lang="en-US" sz="1400" dirty="0"/>
              <a:t>(Must be printed at label maker)</a:t>
            </a:r>
          </a:p>
        </p:txBody>
      </p:sp>
      <p:cxnSp>
        <p:nvCxnSpPr>
          <p:cNvPr id="30" name="Straight Arrow Connector 29">
            <a:extLst>
              <a:ext uri="{FF2B5EF4-FFF2-40B4-BE49-F238E27FC236}">
                <a16:creationId xmlns:a16="http://schemas.microsoft.com/office/drawing/2014/main" id="{333A47C1-AD98-4CAF-92CD-A9CB34A57B12}"/>
              </a:ext>
            </a:extLst>
          </p:cNvPr>
          <p:cNvCxnSpPr>
            <a:stCxn id="35" idx="1"/>
          </p:cNvCxnSpPr>
          <p:nvPr/>
        </p:nvCxnSpPr>
        <p:spPr>
          <a:xfrm flipH="1">
            <a:off x="4933945" y="3834301"/>
            <a:ext cx="561021"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356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11</a:t>
            </a:fld>
            <a:endParaRPr lang="en-US"/>
          </a:p>
        </p:txBody>
      </p:sp>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 of 67</a:t>
            </a:r>
          </a:p>
        </p:txBody>
      </p:sp>
      <p:pic>
        <p:nvPicPr>
          <p:cNvPr id="3" name="Picture 2">
            <a:extLst>
              <a:ext uri="{FF2B5EF4-FFF2-40B4-BE49-F238E27FC236}">
                <a16:creationId xmlns:a16="http://schemas.microsoft.com/office/drawing/2014/main" id="{F770BA73-F507-84D6-A8F9-2E4F480AABEE}"/>
              </a:ext>
            </a:extLst>
          </p:cNvPr>
          <p:cNvPicPr>
            <a:picLocks noChangeAspect="1"/>
          </p:cNvPicPr>
          <p:nvPr/>
        </p:nvPicPr>
        <p:blipFill>
          <a:blip r:embed="rId2"/>
          <a:stretch>
            <a:fillRect/>
          </a:stretch>
        </p:blipFill>
        <p:spPr>
          <a:xfrm>
            <a:off x="0" y="479322"/>
            <a:ext cx="9144000" cy="5899355"/>
          </a:xfrm>
          <a:prstGeom prst="rect">
            <a:avLst/>
          </a:prstGeom>
        </p:spPr>
      </p:pic>
    </p:spTree>
    <p:extLst>
      <p:ext uri="{BB962C8B-B14F-4D97-AF65-F5344CB8AC3E}">
        <p14:creationId xmlns:p14="http://schemas.microsoft.com/office/powerpoint/2010/main" val="18817651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1" y="73819"/>
            <a:ext cx="4381500" cy="3286125"/>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110</a:t>
            </a:fld>
            <a:endParaRPr lang="en-US"/>
          </a:p>
        </p:txBody>
      </p:sp>
      <p:sp>
        <p:nvSpPr>
          <p:cNvPr id="5" name="TextBox 4"/>
          <p:cNvSpPr txBox="1"/>
          <p:nvPr/>
        </p:nvSpPr>
        <p:spPr>
          <a:xfrm>
            <a:off x="0" y="0"/>
            <a:ext cx="1771650" cy="369332"/>
          </a:xfrm>
          <a:prstGeom prst="rect">
            <a:avLst/>
          </a:prstGeom>
          <a:solidFill>
            <a:schemeClr val="accent2"/>
          </a:solidFill>
        </p:spPr>
        <p:txBody>
          <a:bodyPr wrap="square" rtlCol="0">
            <a:spAutoFit/>
          </a:bodyPr>
          <a:lstStyle/>
          <a:p>
            <a:r>
              <a:rPr lang="en-US" dirty="0"/>
              <a:t>Decals </a:t>
            </a:r>
            <a:r>
              <a:rPr lang="en-US" dirty="0" err="1"/>
              <a:t>Pg</a:t>
            </a:r>
            <a:r>
              <a:rPr lang="en-US" dirty="0"/>
              <a:t> 4 of 4</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6776" y="73819"/>
            <a:ext cx="4381500" cy="3286125"/>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226" y="3433763"/>
            <a:ext cx="3981450" cy="2986088"/>
          </a:xfrm>
          <a:prstGeom prst="rect">
            <a:avLst/>
          </a:prstGeom>
        </p:spPr>
      </p:pic>
      <p:sp>
        <p:nvSpPr>
          <p:cNvPr id="9" name="Oval 8"/>
          <p:cNvSpPr/>
          <p:nvPr/>
        </p:nvSpPr>
        <p:spPr>
          <a:xfrm>
            <a:off x="1657350" y="857250"/>
            <a:ext cx="1485900" cy="859631"/>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457950" y="819150"/>
            <a:ext cx="1219200" cy="72350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76500" y="5140488"/>
            <a:ext cx="552450" cy="54894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076824" y="1027012"/>
            <a:ext cx="790575" cy="307777"/>
          </a:xfrm>
          <a:prstGeom prst="rect">
            <a:avLst/>
          </a:prstGeom>
          <a:solidFill>
            <a:srgbClr val="00FF00"/>
          </a:solidFill>
        </p:spPr>
        <p:txBody>
          <a:bodyPr wrap="square" rtlCol="0">
            <a:spAutoFit/>
          </a:bodyPr>
          <a:lstStyle/>
          <a:p>
            <a:pPr algn="ctr"/>
            <a:r>
              <a:rPr lang="en-US" sz="1400" dirty="0"/>
              <a:t>715963</a:t>
            </a:r>
          </a:p>
        </p:txBody>
      </p:sp>
      <p:sp>
        <p:nvSpPr>
          <p:cNvPr id="13" name="TextBox 12"/>
          <p:cNvSpPr txBox="1"/>
          <p:nvPr/>
        </p:nvSpPr>
        <p:spPr>
          <a:xfrm>
            <a:off x="533401" y="5261073"/>
            <a:ext cx="1076328" cy="307777"/>
          </a:xfrm>
          <a:prstGeom prst="rect">
            <a:avLst/>
          </a:prstGeom>
          <a:solidFill>
            <a:srgbClr val="00FF00"/>
          </a:solidFill>
        </p:spPr>
        <p:txBody>
          <a:bodyPr wrap="square" rtlCol="0">
            <a:spAutoFit/>
          </a:bodyPr>
          <a:lstStyle/>
          <a:p>
            <a:pPr algn="ctr"/>
            <a:r>
              <a:rPr lang="en-US" sz="1400" dirty="0"/>
              <a:t>(2)3342650</a:t>
            </a:r>
          </a:p>
        </p:txBody>
      </p:sp>
      <p:sp>
        <p:nvSpPr>
          <p:cNvPr id="14" name="TextBox 13"/>
          <p:cNvSpPr txBox="1"/>
          <p:nvPr/>
        </p:nvSpPr>
        <p:spPr>
          <a:xfrm>
            <a:off x="381000" y="1133176"/>
            <a:ext cx="790575" cy="307777"/>
          </a:xfrm>
          <a:prstGeom prst="rect">
            <a:avLst/>
          </a:prstGeom>
          <a:solidFill>
            <a:srgbClr val="00FF00"/>
          </a:solidFill>
        </p:spPr>
        <p:txBody>
          <a:bodyPr wrap="square" rtlCol="0">
            <a:spAutoFit/>
          </a:bodyPr>
          <a:lstStyle/>
          <a:p>
            <a:pPr algn="ctr"/>
            <a:r>
              <a:rPr lang="en-US" sz="1400" dirty="0"/>
              <a:t>651002</a:t>
            </a:r>
          </a:p>
        </p:txBody>
      </p:sp>
      <p:cxnSp>
        <p:nvCxnSpPr>
          <p:cNvPr id="16" name="Straight Arrow Connector 15"/>
          <p:cNvCxnSpPr>
            <a:stCxn id="14" idx="3"/>
            <a:endCxn id="9" idx="2"/>
          </p:cNvCxnSpPr>
          <p:nvPr/>
        </p:nvCxnSpPr>
        <p:spPr>
          <a:xfrm>
            <a:off x="1171575" y="1287065"/>
            <a:ext cx="485775"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3" idx="3"/>
            <a:endCxn id="11" idx="2"/>
          </p:cNvCxnSpPr>
          <p:nvPr/>
        </p:nvCxnSpPr>
        <p:spPr>
          <a:xfrm flipV="1">
            <a:off x="1609729" y="5414961"/>
            <a:ext cx="866771"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2" idx="3"/>
            <a:endCxn id="10" idx="2"/>
          </p:cNvCxnSpPr>
          <p:nvPr/>
        </p:nvCxnSpPr>
        <p:spPr>
          <a:xfrm>
            <a:off x="5867399" y="1180901"/>
            <a:ext cx="590551"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609729" y="3998447"/>
            <a:ext cx="1209675" cy="523220"/>
          </a:xfrm>
          <a:prstGeom prst="rect">
            <a:avLst/>
          </a:prstGeom>
          <a:solidFill>
            <a:srgbClr val="00FF00"/>
          </a:solidFill>
        </p:spPr>
        <p:txBody>
          <a:bodyPr wrap="square" rtlCol="0">
            <a:spAutoFit/>
          </a:bodyPr>
          <a:lstStyle/>
          <a:p>
            <a:pPr algn="ctr"/>
            <a:r>
              <a:rPr lang="en-US" sz="1400" dirty="0"/>
              <a:t>690756</a:t>
            </a:r>
          </a:p>
          <a:p>
            <a:pPr algn="ctr"/>
            <a:r>
              <a:rPr lang="en-US" sz="1400" dirty="0"/>
              <a:t>Cut to length</a:t>
            </a:r>
          </a:p>
        </p:txBody>
      </p:sp>
      <p:cxnSp>
        <p:nvCxnSpPr>
          <p:cNvPr id="28" name="Straight Arrow Connector 27"/>
          <p:cNvCxnSpPr>
            <a:stCxn id="22" idx="3"/>
          </p:cNvCxnSpPr>
          <p:nvPr/>
        </p:nvCxnSpPr>
        <p:spPr>
          <a:xfrm>
            <a:off x="2819404" y="4260057"/>
            <a:ext cx="485770"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457954" y="1782594"/>
            <a:ext cx="1209675" cy="523220"/>
          </a:xfrm>
          <a:prstGeom prst="rect">
            <a:avLst/>
          </a:prstGeom>
          <a:solidFill>
            <a:srgbClr val="00FF00"/>
          </a:solidFill>
        </p:spPr>
        <p:txBody>
          <a:bodyPr wrap="square" rtlCol="0">
            <a:spAutoFit/>
          </a:bodyPr>
          <a:lstStyle/>
          <a:p>
            <a:pPr algn="ctr"/>
            <a:r>
              <a:rPr lang="en-US" sz="1400" dirty="0"/>
              <a:t>690756</a:t>
            </a:r>
          </a:p>
          <a:p>
            <a:pPr algn="ctr"/>
            <a:r>
              <a:rPr lang="en-US" sz="1400" dirty="0"/>
              <a:t>Cut to length</a:t>
            </a:r>
          </a:p>
        </p:txBody>
      </p:sp>
      <p:cxnSp>
        <p:nvCxnSpPr>
          <p:cNvPr id="31" name="Straight Arrow Connector 30"/>
          <p:cNvCxnSpPr>
            <a:stCxn id="30" idx="3"/>
          </p:cNvCxnSpPr>
          <p:nvPr/>
        </p:nvCxnSpPr>
        <p:spPr>
          <a:xfrm>
            <a:off x="7667629" y="2044204"/>
            <a:ext cx="485770"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514849" y="3803422"/>
            <a:ext cx="4419601" cy="2246769"/>
          </a:xfrm>
          <a:prstGeom prst="rect">
            <a:avLst/>
          </a:prstGeom>
          <a:noFill/>
        </p:spPr>
        <p:txBody>
          <a:bodyPr wrap="square" rtlCol="0">
            <a:spAutoFit/>
          </a:bodyPr>
          <a:lstStyle/>
          <a:p>
            <a:pPr marL="285750" indent="-285750">
              <a:buFont typeface="Arial" panose="020B0604020202020204" pitchFamily="34" charset="0"/>
              <a:buChar char="•"/>
            </a:pPr>
            <a:r>
              <a:rPr lang="en-US" sz="1400" dirty="0"/>
              <a:t>Apply small </a:t>
            </a:r>
            <a:r>
              <a:rPr lang="en-US" sz="1400" dirty="0" err="1"/>
              <a:t>powerboss</a:t>
            </a:r>
            <a:r>
              <a:rPr lang="en-US" sz="1400" dirty="0"/>
              <a:t> decal (651002) to the top of the recovery tank</a:t>
            </a:r>
          </a:p>
          <a:p>
            <a:pPr marL="285750" indent="-285750">
              <a:buFont typeface="Arial" panose="020B0604020202020204" pitchFamily="34" charset="0"/>
              <a:buChar char="•"/>
            </a:pPr>
            <a:r>
              <a:rPr lang="en-US" sz="1400" dirty="0"/>
              <a:t>Apply bumper latch decal (715963) to the top right of the rear bumper</a:t>
            </a:r>
          </a:p>
          <a:p>
            <a:pPr marL="285750" indent="-285750">
              <a:buFont typeface="Arial" panose="020B0604020202020204" pitchFamily="34" charset="0"/>
              <a:buChar char="•"/>
            </a:pPr>
            <a:r>
              <a:rPr lang="en-US" sz="1400" dirty="0"/>
              <a:t>Apply pinch point decals (3342650) to the frame on both sides of the bumper (2 total)</a:t>
            </a:r>
          </a:p>
          <a:p>
            <a:pPr marL="285750" indent="-285750">
              <a:buFont typeface="Arial" panose="020B0604020202020204" pitchFamily="34" charset="0"/>
              <a:buChar char="•"/>
            </a:pPr>
            <a:r>
              <a:rPr lang="en-US" sz="1400" dirty="0"/>
              <a:t>Cut 2 reflective tapes (690756) to size and apply on both sides of the bumper</a:t>
            </a:r>
          </a:p>
          <a:p>
            <a:pPr marL="742950" lvl="1" indent="-285750">
              <a:buFont typeface="Arial" panose="020B0604020202020204" pitchFamily="34" charset="0"/>
              <a:buChar char="•"/>
            </a:pPr>
            <a:r>
              <a:rPr lang="en-US" sz="1400" dirty="0"/>
              <a:t>Each side will be different sizes, reflective tape must be on a flat surface and not over welds</a:t>
            </a:r>
          </a:p>
        </p:txBody>
      </p:sp>
    </p:spTree>
    <p:extLst>
      <p:ext uri="{BB962C8B-B14F-4D97-AF65-F5344CB8AC3E}">
        <p14:creationId xmlns:p14="http://schemas.microsoft.com/office/powerpoint/2010/main" val="322792119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111</a:t>
            </a:fld>
            <a:endParaRPr lang="en-US"/>
          </a:p>
        </p:txBody>
      </p:sp>
      <p:sp>
        <p:nvSpPr>
          <p:cNvPr id="7" name="TextBox 6"/>
          <p:cNvSpPr txBox="1"/>
          <p:nvPr/>
        </p:nvSpPr>
        <p:spPr>
          <a:xfrm>
            <a:off x="795337" y="0"/>
            <a:ext cx="7553325" cy="584775"/>
          </a:xfrm>
          <a:prstGeom prst="rect">
            <a:avLst/>
          </a:prstGeom>
          <a:noFill/>
        </p:spPr>
        <p:txBody>
          <a:bodyPr wrap="square" rtlCol="0">
            <a:spAutoFit/>
          </a:bodyPr>
          <a:lstStyle/>
          <a:p>
            <a:pPr algn="ctr"/>
            <a:r>
              <a:rPr lang="en-US" sz="3200" dirty="0"/>
              <a:t>Additional Parts Material List and Locations</a:t>
            </a:r>
          </a:p>
        </p:txBody>
      </p:sp>
      <p:graphicFrame>
        <p:nvGraphicFramePr>
          <p:cNvPr id="8" name="Table 7"/>
          <p:cNvGraphicFramePr>
            <a:graphicFrameLocks noGrp="1"/>
          </p:cNvGraphicFramePr>
          <p:nvPr>
            <p:extLst>
              <p:ext uri="{D42A27DB-BD31-4B8C-83A1-F6EECF244321}">
                <p14:modId xmlns:p14="http://schemas.microsoft.com/office/powerpoint/2010/main" val="1298092311"/>
              </p:ext>
            </p:extLst>
          </p:nvPr>
        </p:nvGraphicFramePr>
        <p:xfrm>
          <a:off x="0" y="2724756"/>
          <a:ext cx="9144000" cy="1491615"/>
        </p:xfrm>
        <a:graphic>
          <a:graphicData uri="http://schemas.openxmlformats.org/drawingml/2006/table">
            <a:tbl>
              <a:tblPr/>
              <a:tblGrid>
                <a:gridCol w="2254984">
                  <a:extLst>
                    <a:ext uri="{9D8B030D-6E8A-4147-A177-3AD203B41FA5}">
                      <a16:colId xmlns:a16="http://schemas.microsoft.com/office/drawing/2014/main" val="2683207845"/>
                    </a:ext>
                  </a:extLst>
                </a:gridCol>
                <a:gridCol w="3006646">
                  <a:extLst>
                    <a:ext uri="{9D8B030D-6E8A-4147-A177-3AD203B41FA5}">
                      <a16:colId xmlns:a16="http://schemas.microsoft.com/office/drawing/2014/main" val="2195259509"/>
                    </a:ext>
                  </a:extLst>
                </a:gridCol>
                <a:gridCol w="1868207">
                  <a:extLst>
                    <a:ext uri="{9D8B030D-6E8A-4147-A177-3AD203B41FA5}">
                      <a16:colId xmlns:a16="http://schemas.microsoft.com/office/drawing/2014/main" val="207326261"/>
                    </a:ext>
                  </a:extLst>
                </a:gridCol>
                <a:gridCol w="2014163">
                  <a:extLst>
                    <a:ext uri="{9D8B030D-6E8A-4147-A177-3AD203B41FA5}">
                      <a16:colId xmlns:a16="http://schemas.microsoft.com/office/drawing/2014/main" val="3204824824"/>
                    </a:ext>
                  </a:extLst>
                </a:gridCol>
              </a:tblGrid>
              <a:tr h="190500">
                <a:tc>
                  <a:txBody>
                    <a:bodyPr/>
                    <a:lstStyle/>
                    <a:p>
                      <a:pPr algn="ctr" fontAlgn="b"/>
                      <a:r>
                        <a:rPr lang="en-US" sz="2400" b="1" i="0" u="none" strike="noStrike">
                          <a:solidFill>
                            <a:srgbClr val="FFFFFF"/>
                          </a:solidFill>
                          <a:effectLst/>
                          <a:latin typeface="Calibri" panose="020F0502020204030204" pitchFamily="34" charset="0"/>
                        </a:rPr>
                        <a:t>Componenet</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Object Description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Usage Qty</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Storage Bin</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4242532778"/>
                  </a:ext>
                </a:extLst>
              </a:tr>
              <a:tr h="190500">
                <a:tc>
                  <a:txBody>
                    <a:bodyPr/>
                    <a:lstStyle/>
                    <a:p>
                      <a:pPr algn="ctr" fontAlgn="b"/>
                      <a:r>
                        <a:rPr lang="en-US" sz="2400" b="0" i="0" u="none" strike="noStrike">
                          <a:solidFill>
                            <a:srgbClr val="000000"/>
                          </a:solidFill>
                          <a:effectLst/>
                          <a:latin typeface="Calibri" panose="020F0502020204030204" pitchFamily="34" charset="0"/>
                        </a:rPr>
                        <a:t>L8-TG-S719</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dirty="0">
                          <a:solidFill>
                            <a:srgbClr val="000000"/>
                          </a:solidFill>
                          <a:effectLst/>
                          <a:latin typeface="Calibri" panose="020F0502020204030204" pitchFamily="34" charset="0"/>
                        </a:rPr>
                        <a:t>HOPPER/HOPPER COVER</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4160466813"/>
                  </a:ext>
                </a:extLst>
              </a:tr>
              <a:tr h="190500">
                <a:tc>
                  <a:txBody>
                    <a:bodyPr/>
                    <a:lstStyle/>
                    <a:p>
                      <a:pPr algn="ctr" fontAlgn="b"/>
                      <a:r>
                        <a:rPr lang="en-US" sz="2400" b="0" i="0" u="none" strike="noStrike" dirty="0">
                          <a:solidFill>
                            <a:srgbClr val="000000"/>
                          </a:solidFill>
                          <a:effectLst/>
                          <a:latin typeface="Calibri" panose="020F0502020204030204" pitchFamily="34" charset="0"/>
                        </a:rPr>
                        <a:t>656005-WK</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a:solidFill>
                            <a:srgbClr val="000000"/>
                          </a:solidFill>
                          <a:effectLst/>
                          <a:latin typeface="Calibri" panose="020F0502020204030204" pitchFamily="34" charset="0"/>
                        </a:rPr>
                        <a:t>BATTERY HOSE KIT</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399814636"/>
                  </a:ext>
                </a:extLst>
              </a:tr>
            </a:tbl>
          </a:graphicData>
        </a:graphic>
      </p:graphicFrame>
    </p:spTree>
    <p:extLst>
      <p:ext uri="{BB962C8B-B14F-4D97-AF65-F5344CB8AC3E}">
        <p14:creationId xmlns:p14="http://schemas.microsoft.com/office/powerpoint/2010/main" val="16243207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112</a:t>
            </a:fld>
            <a:endParaRPr lang="en-US"/>
          </a:p>
        </p:txBody>
      </p:sp>
      <p:sp>
        <p:nvSpPr>
          <p:cNvPr id="6" name="TextBox 5"/>
          <p:cNvSpPr txBox="1"/>
          <p:nvPr/>
        </p:nvSpPr>
        <p:spPr>
          <a:xfrm>
            <a:off x="-1" y="0"/>
            <a:ext cx="3495675" cy="369332"/>
          </a:xfrm>
          <a:prstGeom prst="rect">
            <a:avLst/>
          </a:prstGeom>
          <a:solidFill>
            <a:schemeClr val="accent2"/>
          </a:solidFill>
        </p:spPr>
        <p:txBody>
          <a:bodyPr wrap="square" rtlCol="0">
            <a:spAutoFit/>
          </a:bodyPr>
          <a:lstStyle/>
          <a:p>
            <a:r>
              <a:rPr lang="en-US" dirty="0"/>
              <a:t>Additional Parts Included </a:t>
            </a:r>
            <a:r>
              <a:rPr lang="en-US" dirty="0" err="1"/>
              <a:t>Pg</a:t>
            </a:r>
            <a:r>
              <a:rPr lang="en-US" dirty="0"/>
              <a:t> 1 of 1</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9162" r="18914" b="5760"/>
          <a:stretch/>
        </p:blipFill>
        <p:spPr>
          <a:xfrm>
            <a:off x="123825" y="447674"/>
            <a:ext cx="3933825" cy="3095625"/>
          </a:xfrm>
          <a:prstGeom prst="rect">
            <a:avLst/>
          </a:prstGeom>
        </p:spPr>
      </p:pic>
      <p:sp>
        <p:nvSpPr>
          <p:cNvPr id="8" name="TextBox 7"/>
          <p:cNvSpPr txBox="1"/>
          <p:nvPr/>
        </p:nvSpPr>
        <p:spPr>
          <a:xfrm>
            <a:off x="3609975" y="1162050"/>
            <a:ext cx="1114425" cy="307777"/>
          </a:xfrm>
          <a:prstGeom prst="rect">
            <a:avLst/>
          </a:prstGeom>
          <a:solidFill>
            <a:srgbClr val="00FF00"/>
          </a:solidFill>
        </p:spPr>
        <p:txBody>
          <a:bodyPr wrap="square" rtlCol="0">
            <a:spAutoFit/>
          </a:bodyPr>
          <a:lstStyle/>
          <a:p>
            <a:pPr algn="ctr"/>
            <a:r>
              <a:rPr lang="en-US" sz="1400" dirty="0"/>
              <a:t>656005-WK</a:t>
            </a:r>
          </a:p>
        </p:txBody>
      </p:sp>
      <p:cxnSp>
        <p:nvCxnSpPr>
          <p:cNvPr id="10" name="Straight Arrow Connector 9"/>
          <p:cNvCxnSpPr>
            <a:stCxn id="8" idx="1"/>
          </p:cNvCxnSpPr>
          <p:nvPr/>
        </p:nvCxnSpPr>
        <p:spPr>
          <a:xfrm flipH="1">
            <a:off x="2933700" y="1315939"/>
            <a:ext cx="676275" cy="29378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15556" r="13333"/>
          <a:stretch/>
        </p:blipFill>
        <p:spPr>
          <a:xfrm rot="5400000">
            <a:off x="5067157" y="3498711"/>
            <a:ext cx="2781584" cy="2933701"/>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t="17500"/>
          <a:stretch/>
        </p:blipFill>
        <p:spPr>
          <a:xfrm>
            <a:off x="123825" y="3649663"/>
            <a:ext cx="4202545" cy="2600325"/>
          </a:xfrm>
          <a:prstGeom prst="rect">
            <a:avLst/>
          </a:prstGeom>
        </p:spPr>
      </p:pic>
      <p:sp>
        <p:nvSpPr>
          <p:cNvPr id="13" name="Rectangle 12"/>
          <p:cNvSpPr/>
          <p:nvPr/>
        </p:nvSpPr>
        <p:spPr>
          <a:xfrm>
            <a:off x="4991098" y="3574769"/>
            <a:ext cx="2933702" cy="2781584"/>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stCxn id="13" idx="1"/>
          </p:cNvCxnSpPr>
          <p:nvPr/>
        </p:nvCxnSpPr>
        <p:spPr>
          <a:xfrm flipH="1" flipV="1">
            <a:off x="3609975" y="4667250"/>
            <a:ext cx="1381123" cy="29831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581149" y="5569246"/>
            <a:ext cx="1019175" cy="307777"/>
          </a:xfrm>
          <a:prstGeom prst="rect">
            <a:avLst/>
          </a:prstGeom>
          <a:solidFill>
            <a:srgbClr val="00FF00"/>
          </a:solidFill>
        </p:spPr>
        <p:txBody>
          <a:bodyPr wrap="square" rtlCol="0">
            <a:spAutoFit/>
          </a:bodyPr>
          <a:lstStyle/>
          <a:p>
            <a:pPr algn="ctr"/>
            <a:r>
              <a:rPr lang="en-US" sz="1400" dirty="0"/>
              <a:t>L8-TG-S719</a:t>
            </a:r>
          </a:p>
        </p:txBody>
      </p:sp>
      <p:cxnSp>
        <p:nvCxnSpPr>
          <p:cNvPr id="18" name="Straight Arrow Connector 17"/>
          <p:cNvCxnSpPr>
            <a:stCxn id="16" idx="0"/>
          </p:cNvCxnSpPr>
          <p:nvPr/>
        </p:nvCxnSpPr>
        <p:spPr>
          <a:xfrm flipV="1">
            <a:off x="2090737" y="4949825"/>
            <a:ext cx="0" cy="61942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724400" y="1995486"/>
            <a:ext cx="3857627"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Place hose kit 656005-WK (should come with battery) on top of machine along with Hopper/Hopper Cover (L8-TG-S719) as shown</a:t>
            </a:r>
          </a:p>
        </p:txBody>
      </p:sp>
    </p:spTree>
    <p:extLst>
      <p:ext uri="{BB962C8B-B14F-4D97-AF65-F5344CB8AC3E}">
        <p14:creationId xmlns:p14="http://schemas.microsoft.com/office/powerpoint/2010/main" val="12144696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machine with a yellow sign&#10;&#10;AI-generated content may be incorrect.">
            <a:extLst>
              <a:ext uri="{FF2B5EF4-FFF2-40B4-BE49-F238E27FC236}">
                <a16:creationId xmlns:a16="http://schemas.microsoft.com/office/drawing/2014/main" id="{AF2BC8F6-DA3A-8E9A-38E0-771254AB0F40}"/>
              </a:ext>
            </a:extLst>
          </p:cNvPr>
          <p:cNvPicPr>
            <a:picLocks noChangeAspect="1"/>
          </p:cNvPicPr>
          <p:nvPr/>
        </p:nvPicPr>
        <p:blipFill>
          <a:blip r:embed="rId2" cstate="print">
            <a:extLst>
              <a:ext uri="{28A0092B-C50C-407E-A947-70E740481C1C}">
                <a14:useLocalDpi xmlns:a14="http://schemas.microsoft.com/office/drawing/2010/main" val="0"/>
              </a:ext>
            </a:extLst>
          </a:blip>
          <a:srcRect l="14213"/>
          <a:stretch>
            <a:fillRect/>
          </a:stretch>
        </p:blipFill>
        <p:spPr>
          <a:xfrm rot="5400000">
            <a:off x="-222800" y="3536782"/>
            <a:ext cx="3544018" cy="3098418"/>
          </a:xfrm>
          <a:prstGeom prst="rect">
            <a:avLst/>
          </a:prstGeom>
        </p:spPr>
      </p:pic>
      <p:sp>
        <p:nvSpPr>
          <p:cNvPr id="2" name="Date Placeholder 1">
            <a:extLst>
              <a:ext uri="{FF2B5EF4-FFF2-40B4-BE49-F238E27FC236}">
                <a16:creationId xmlns:a16="http://schemas.microsoft.com/office/drawing/2014/main" id="{AE276297-2389-9C52-EC69-BB6D0511BE4C}"/>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E4F50D29-9D7F-7D29-37C8-9AE5E1458DEE}"/>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28D7484A-93E7-0BBB-71E1-3180A8883AE0}"/>
              </a:ext>
            </a:extLst>
          </p:cNvPr>
          <p:cNvSpPr>
            <a:spLocks noGrp="1"/>
          </p:cNvSpPr>
          <p:nvPr>
            <p:ph type="sldNum" sz="quarter" idx="12"/>
          </p:nvPr>
        </p:nvSpPr>
        <p:spPr/>
        <p:txBody>
          <a:bodyPr/>
          <a:lstStyle/>
          <a:p>
            <a:fld id="{4AE66E7F-8BDB-4576-9389-78EC3731E1F2}" type="slidenum">
              <a:rPr lang="en-US" smtClean="0"/>
              <a:t>113</a:t>
            </a:fld>
            <a:endParaRPr lang="en-US"/>
          </a:p>
        </p:txBody>
      </p:sp>
      <p:sp>
        <p:nvSpPr>
          <p:cNvPr id="5" name="TextBox 4">
            <a:extLst>
              <a:ext uri="{FF2B5EF4-FFF2-40B4-BE49-F238E27FC236}">
                <a16:creationId xmlns:a16="http://schemas.microsoft.com/office/drawing/2014/main" id="{9112972A-C360-4CEC-5CD5-53EC46241E3C}"/>
              </a:ext>
            </a:extLst>
          </p:cNvPr>
          <p:cNvSpPr txBox="1"/>
          <p:nvPr/>
        </p:nvSpPr>
        <p:spPr>
          <a:xfrm>
            <a:off x="3011698" y="-24572"/>
            <a:ext cx="2757218" cy="707886"/>
          </a:xfrm>
          <a:prstGeom prst="rect">
            <a:avLst/>
          </a:prstGeom>
          <a:solidFill>
            <a:srgbClr val="FFFF00"/>
          </a:solidFill>
        </p:spPr>
        <p:txBody>
          <a:bodyPr wrap="square" rtlCol="0">
            <a:spAutoFit/>
          </a:bodyPr>
          <a:lstStyle/>
          <a:p>
            <a:pPr algn="ctr"/>
            <a:r>
              <a:rPr lang="en-US" sz="2000" dirty="0"/>
              <a:t>Herc Decal Placement &amp; Tracker Placement </a:t>
            </a:r>
          </a:p>
        </p:txBody>
      </p:sp>
      <p:pic>
        <p:nvPicPr>
          <p:cNvPr id="7" name="Picture 6" descr="A yellow sign on a grey machine&#10;&#10;AI-generated content may be incorrect.">
            <a:extLst>
              <a:ext uri="{FF2B5EF4-FFF2-40B4-BE49-F238E27FC236}">
                <a16:creationId xmlns:a16="http://schemas.microsoft.com/office/drawing/2014/main" id="{3AB97658-518A-6846-75B5-6B90CA93149A}"/>
              </a:ext>
            </a:extLst>
          </p:cNvPr>
          <p:cNvPicPr>
            <a:picLocks noChangeAspect="1"/>
          </p:cNvPicPr>
          <p:nvPr/>
        </p:nvPicPr>
        <p:blipFill>
          <a:blip r:embed="rId3" cstate="print">
            <a:extLst>
              <a:ext uri="{28A0092B-C50C-407E-A947-70E740481C1C}">
                <a14:useLocalDpi xmlns:a14="http://schemas.microsoft.com/office/drawing/2010/main" val="0"/>
              </a:ext>
            </a:extLst>
          </a:blip>
          <a:srcRect l="12901"/>
          <a:stretch>
            <a:fillRect/>
          </a:stretch>
        </p:blipFill>
        <p:spPr>
          <a:xfrm rot="5400000">
            <a:off x="-214401" y="214402"/>
            <a:ext cx="3086817" cy="2658014"/>
          </a:xfrm>
          <a:prstGeom prst="rect">
            <a:avLst/>
          </a:prstGeom>
        </p:spPr>
      </p:pic>
      <p:sp>
        <p:nvSpPr>
          <p:cNvPr id="8" name="TextBox 7">
            <a:extLst>
              <a:ext uri="{FF2B5EF4-FFF2-40B4-BE49-F238E27FC236}">
                <a16:creationId xmlns:a16="http://schemas.microsoft.com/office/drawing/2014/main" id="{EE0F03AE-AC43-61F1-138B-C38A6F3E793F}"/>
              </a:ext>
            </a:extLst>
          </p:cNvPr>
          <p:cNvSpPr txBox="1"/>
          <p:nvPr/>
        </p:nvSpPr>
        <p:spPr>
          <a:xfrm>
            <a:off x="1162411" y="0"/>
            <a:ext cx="785003" cy="307777"/>
          </a:xfrm>
          <a:prstGeom prst="rect">
            <a:avLst/>
          </a:prstGeom>
          <a:solidFill>
            <a:srgbClr val="00FF00"/>
          </a:solidFill>
        </p:spPr>
        <p:txBody>
          <a:bodyPr wrap="square" rtlCol="0">
            <a:spAutoFit/>
          </a:bodyPr>
          <a:lstStyle/>
          <a:p>
            <a:pPr algn="ctr"/>
            <a:r>
              <a:rPr lang="en-US" sz="1400" dirty="0"/>
              <a:t>715540</a:t>
            </a:r>
          </a:p>
        </p:txBody>
      </p:sp>
      <p:cxnSp>
        <p:nvCxnSpPr>
          <p:cNvPr id="10" name="Straight Arrow Connector 9">
            <a:extLst>
              <a:ext uri="{FF2B5EF4-FFF2-40B4-BE49-F238E27FC236}">
                <a16:creationId xmlns:a16="http://schemas.microsoft.com/office/drawing/2014/main" id="{D5F5A88B-B85C-26B0-CA36-FE5D3209D295}"/>
              </a:ext>
            </a:extLst>
          </p:cNvPr>
          <p:cNvCxnSpPr>
            <a:stCxn id="8" idx="2"/>
          </p:cNvCxnSpPr>
          <p:nvPr/>
        </p:nvCxnSpPr>
        <p:spPr>
          <a:xfrm flipH="1">
            <a:off x="1516094" y="307777"/>
            <a:ext cx="38819" cy="60662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A570F38-AD8C-F371-3CA7-582A12613A92}"/>
              </a:ext>
            </a:extLst>
          </p:cNvPr>
          <p:cNvSpPr txBox="1"/>
          <p:nvPr/>
        </p:nvSpPr>
        <p:spPr>
          <a:xfrm>
            <a:off x="1901047" y="4286172"/>
            <a:ext cx="785003" cy="307777"/>
          </a:xfrm>
          <a:prstGeom prst="rect">
            <a:avLst/>
          </a:prstGeom>
          <a:solidFill>
            <a:srgbClr val="00FF00"/>
          </a:solidFill>
        </p:spPr>
        <p:txBody>
          <a:bodyPr wrap="square" rtlCol="0">
            <a:spAutoFit/>
          </a:bodyPr>
          <a:lstStyle/>
          <a:p>
            <a:pPr algn="ctr"/>
            <a:r>
              <a:rPr lang="en-US" sz="1400" dirty="0"/>
              <a:t>715545</a:t>
            </a:r>
          </a:p>
        </p:txBody>
      </p:sp>
      <p:sp>
        <p:nvSpPr>
          <p:cNvPr id="14" name="TextBox 13">
            <a:extLst>
              <a:ext uri="{FF2B5EF4-FFF2-40B4-BE49-F238E27FC236}">
                <a16:creationId xmlns:a16="http://schemas.microsoft.com/office/drawing/2014/main" id="{732BB8C7-7DB6-9934-2D7B-B62EB932378C}"/>
              </a:ext>
            </a:extLst>
          </p:cNvPr>
          <p:cNvSpPr txBox="1"/>
          <p:nvPr/>
        </p:nvSpPr>
        <p:spPr>
          <a:xfrm>
            <a:off x="628650" y="3939961"/>
            <a:ext cx="785003" cy="307777"/>
          </a:xfrm>
          <a:prstGeom prst="rect">
            <a:avLst/>
          </a:prstGeom>
          <a:solidFill>
            <a:srgbClr val="00FF00"/>
          </a:solidFill>
        </p:spPr>
        <p:txBody>
          <a:bodyPr wrap="square" rtlCol="0">
            <a:spAutoFit/>
          </a:bodyPr>
          <a:lstStyle/>
          <a:p>
            <a:pPr algn="ctr"/>
            <a:r>
              <a:rPr lang="en-US" sz="1400" dirty="0"/>
              <a:t>715548</a:t>
            </a:r>
          </a:p>
        </p:txBody>
      </p:sp>
      <p:cxnSp>
        <p:nvCxnSpPr>
          <p:cNvPr id="16" name="Straight Arrow Connector 15">
            <a:extLst>
              <a:ext uri="{FF2B5EF4-FFF2-40B4-BE49-F238E27FC236}">
                <a16:creationId xmlns:a16="http://schemas.microsoft.com/office/drawing/2014/main" id="{2B70100E-3120-FB27-12A3-40B5A96C019B}"/>
              </a:ext>
            </a:extLst>
          </p:cNvPr>
          <p:cNvCxnSpPr>
            <a:stCxn id="14" idx="2"/>
          </p:cNvCxnSpPr>
          <p:nvPr/>
        </p:nvCxnSpPr>
        <p:spPr>
          <a:xfrm flipH="1">
            <a:off x="1021151" y="4247738"/>
            <a:ext cx="1" cy="38464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2A1F952-91D8-EF11-FFE7-6EAC38449CBE}"/>
              </a:ext>
            </a:extLst>
          </p:cNvPr>
          <p:cNvCxnSpPr>
            <a:stCxn id="13" idx="2"/>
          </p:cNvCxnSpPr>
          <p:nvPr/>
        </p:nvCxnSpPr>
        <p:spPr>
          <a:xfrm flipH="1">
            <a:off x="2293548" y="4593949"/>
            <a:ext cx="1" cy="58190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descr="A machine with a metal hose&#10;&#10;AI-generated content may be incorrect.">
            <a:extLst>
              <a:ext uri="{FF2B5EF4-FFF2-40B4-BE49-F238E27FC236}">
                <a16:creationId xmlns:a16="http://schemas.microsoft.com/office/drawing/2014/main" id="{FB673D28-F07E-9ECF-7C1E-352952D9C6C3}"/>
              </a:ext>
            </a:extLst>
          </p:cNvPr>
          <p:cNvPicPr>
            <a:picLocks noChangeAspect="1"/>
          </p:cNvPicPr>
          <p:nvPr/>
        </p:nvPicPr>
        <p:blipFill>
          <a:blip r:embed="rId4" cstate="print">
            <a:extLst>
              <a:ext uri="{28A0092B-C50C-407E-A947-70E740481C1C}">
                <a14:useLocalDpi xmlns:a14="http://schemas.microsoft.com/office/drawing/2010/main" val="0"/>
              </a:ext>
            </a:extLst>
          </a:blip>
          <a:srcRect l="20754"/>
          <a:stretch>
            <a:fillRect/>
          </a:stretch>
        </p:blipFill>
        <p:spPr>
          <a:xfrm rot="5400000">
            <a:off x="3141638" y="3800119"/>
            <a:ext cx="2717315" cy="2571744"/>
          </a:xfrm>
          <a:prstGeom prst="rect">
            <a:avLst/>
          </a:prstGeom>
        </p:spPr>
      </p:pic>
      <p:cxnSp>
        <p:nvCxnSpPr>
          <p:cNvPr id="22" name="Straight Arrow Connector 21">
            <a:extLst>
              <a:ext uri="{FF2B5EF4-FFF2-40B4-BE49-F238E27FC236}">
                <a16:creationId xmlns:a16="http://schemas.microsoft.com/office/drawing/2014/main" id="{8B7BE0F5-0953-0208-D51C-0F1F505730E8}"/>
              </a:ext>
            </a:extLst>
          </p:cNvPr>
          <p:cNvCxnSpPr>
            <a:cxnSpLocks/>
            <a:stCxn id="23" idx="0"/>
          </p:cNvCxnSpPr>
          <p:nvPr/>
        </p:nvCxnSpPr>
        <p:spPr>
          <a:xfrm flipV="1">
            <a:off x="4500295" y="4183811"/>
            <a:ext cx="0" cy="44857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08484FC-3EE0-B24E-9B7E-86766FB5065B}"/>
              </a:ext>
            </a:extLst>
          </p:cNvPr>
          <p:cNvSpPr txBox="1"/>
          <p:nvPr/>
        </p:nvSpPr>
        <p:spPr>
          <a:xfrm>
            <a:off x="4107793" y="4632385"/>
            <a:ext cx="785003" cy="307777"/>
          </a:xfrm>
          <a:prstGeom prst="rect">
            <a:avLst/>
          </a:prstGeom>
          <a:solidFill>
            <a:srgbClr val="00FF00"/>
          </a:solidFill>
        </p:spPr>
        <p:txBody>
          <a:bodyPr wrap="square" rtlCol="0">
            <a:spAutoFit/>
          </a:bodyPr>
          <a:lstStyle/>
          <a:p>
            <a:pPr algn="ctr"/>
            <a:r>
              <a:rPr lang="en-US" sz="1400" dirty="0"/>
              <a:t>715545</a:t>
            </a:r>
          </a:p>
        </p:txBody>
      </p:sp>
      <p:pic>
        <p:nvPicPr>
          <p:cNvPr id="26" name="Picture 25" descr="A machine with a yellow sign&#10;&#10;AI-generated content may be incorrect.">
            <a:extLst>
              <a:ext uri="{FF2B5EF4-FFF2-40B4-BE49-F238E27FC236}">
                <a16:creationId xmlns:a16="http://schemas.microsoft.com/office/drawing/2014/main" id="{E564D3C6-BA98-E161-BA15-52C82434161F}"/>
              </a:ext>
            </a:extLst>
          </p:cNvPr>
          <p:cNvPicPr>
            <a:picLocks noChangeAspect="1"/>
          </p:cNvPicPr>
          <p:nvPr/>
        </p:nvPicPr>
        <p:blipFill>
          <a:blip r:embed="rId5" cstate="print">
            <a:extLst>
              <a:ext uri="{28A0092B-C50C-407E-A947-70E740481C1C}">
                <a14:useLocalDpi xmlns:a14="http://schemas.microsoft.com/office/drawing/2010/main" val="0"/>
              </a:ext>
            </a:extLst>
          </a:blip>
          <a:srcRect l="6027" r="19245"/>
          <a:stretch>
            <a:fillRect/>
          </a:stretch>
        </p:blipFill>
        <p:spPr>
          <a:xfrm rot="5400000">
            <a:off x="3165276" y="605802"/>
            <a:ext cx="2898472" cy="2909044"/>
          </a:xfrm>
          <a:prstGeom prst="rect">
            <a:avLst/>
          </a:prstGeom>
        </p:spPr>
      </p:pic>
      <p:sp>
        <p:nvSpPr>
          <p:cNvPr id="27" name="TextBox 26">
            <a:extLst>
              <a:ext uri="{FF2B5EF4-FFF2-40B4-BE49-F238E27FC236}">
                <a16:creationId xmlns:a16="http://schemas.microsoft.com/office/drawing/2014/main" id="{CB651E41-13C5-82B5-FFC6-DB0CD16FF4E8}"/>
              </a:ext>
            </a:extLst>
          </p:cNvPr>
          <p:cNvSpPr txBox="1"/>
          <p:nvPr/>
        </p:nvSpPr>
        <p:spPr>
          <a:xfrm>
            <a:off x="4222010" y="1150839"/>
            <a:ext cx="785003" cy="307777"/>
          </a:xfrm>
          <a:prstGeom prst="rect">
            <a:avLst/>
          </a:prstGeom>
          <a:solidFill>
            <a:srgbClr val="00FF00"/>
          </a:solidFill>
        </p:spPr>
        <p:txBody>
          <a:bodyPr wrap="square" rtlCol="0">
            <a:spAutoFit/>
          </a:bodyPr>
          <a:lstStyle/>
          <a:p>
            <a:pPr algn="ctr"/>
            <a:r>
              <a:rPr lang="en-US" sz="1400" dirty="0"/>
              <a:t>715542</a:t>
            </a:r>
          </a:p>
        </p:txBody>
      </p:sp>
      <p:cxnSp>
        <p:nvCxnSpPr>
          <p:cNvPr id="29" name="Straight Arrow Connector 28">
            <a:extLst>
              <a:ext uri="{FF2B5EF4-FFF2-40B4-BE49-F238E27FC236}">
                <a16:creationId xmlns:a16="http://schemas.microsoft.com/office/drawing/2014/main" id="{EBA5785C-56DA-75A2-A82F-6277570F6966}"/>
              </a:ext>
            </a:extLst>
          </p:cNvPr>
          <p:cNvCxnSpPr>
            <a:stCxn id="27" idx="2"/>
          </p:cNvCxnSpPr>
          <p:nvPr/>
        </p:nvCxnSpPr>
        <p:spPr>
          <a:xfrm flipH="1">
            <a:off x="4614511" y="1458616"/>
            <a:ext cx="1" cy="69798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descr="A close up of a device&#10;&#10;AI-generated content may be incorrect.">
            <a:extLst>
              <a:ext uri="{FF2B5EF4-FFF2-40B4-BE49-F238E27FC236}">
                <a16:creationId xmlns:a16="http://schemas.microsoft.com/office/drawing/2014/main" id="{CBA6B90F-1081-B1AD-EC8E-CED7A9E38749}"/>
              </a:ext>
            </a:extLst>
          </p:cNvPr>
          <p:cNvPicPr>
            <a:picLocks noChangeAspect="1"/>
          </p:cNvPicPr>
          <p:nvPr/>
        </p:nvPicPr>
        <p:blipFill>
          <a:blip r:embed="rId6" cstate="print">
            <a:extLst>
              <a:ext uri="{28A0092B-C50C-407E-A947-70E740481C1C}">
                <a14:useLocalDpi xmlns:a14="http://schemas.microsoft.com/office/drawing/2010/main" val="0"/>
              </a:ext>
            </a:extLst>
          </a:blip>
          <a:srcRect l="12450"/>
          <a:stretch>
            <a:fillRect/>
          </a:stretch>
        </p:blipFill>
        <p:spPr>
          <a:xfrm rot="5400000">
            <a:off x="5973931" y="276562"/>
            <a:ext cx="3395833" cy="2909044"/>
          </a:xfrm>
          <a:prstGeom prst="rect">
            <a:avLst/>
          </a:prstGeom>
        </p:spPr>
      </p:pic>
      <p:pic>
        <p:nvPicPr>
          <p:cNvPr id="33" name="Picture 32" descr="A close-up of a machine&#10;&#10;AI-generated content may be incorrect.">
            <a:extLst>
              <a:ext uri="{FF2B5EF4-FFF2-40B4-BE49-F238E27FC236}">
                <a16:creationId xmlns:a16="http://schemas.microsoft.com/office/drawing/2014/main" id="{CAD7A229-0B47-E336-E334-43E48BA2F4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5970556" y="3913581"/>
            <a:ext cx="3209025" cy="2406769"/>
          </a:xfrm>
          <a:prstGeom prst="rect">
            <a:avLst/>
          </a:prstGeom>
        </p:spPr>
      </p:pic>
      <p:sp>
        <p:nvSpPr>
          <p:cNvPr id="34" name="TextBox 33">
            <a:extLst>
              <a:ext uri="{FF2B5EF4-FFF2-40B4-BE49-F238E27FC236}">
                <a16:creationId xmlns:a16="http://schemas.microsoft.com/office/drawing/2014/main" id="{EE34B514-6F3C-38E2-B8AA-659AE37D79CE}"/>
              </a:ext>
            </a:extLst>
          </p:cNvPr>
          <p:cNvSpPr txBox="1"/>
          <p:nvPr/>
        </p:nvSpPr>
        <p:spPr>
          <a:xfrm>
            <a:off x="7094148" y="5508247"/>
            <a:ext cx="785003" cy="307777"/>
          </a:xfrm>
          <a:prstGeom prst="rect">
            <a:avLst/>
          </a:prstGeom>
          <a:solidFill>
            <a:srgbClr val="00FF00"/>
          </a:solidFill>
        </p:spPr>
        <p:txBody>
          <a:bodyPr wrap="square" rtlCol="0">
            <a:spAutoFit/>
          </a:bodyPr>
          <a:lstStyle/>
          <a:p>
            <a:pPr algn="ctr"/>
            <a:r>
              <a:rPr lang="en-US" sz="1400" dirty="0"/>
              <a:t>715544</a:t>
            </a:r>
          </a:p>
        </p:txBody>
      </p:sp>
      <p:cxnSp>
        <p:nvCxnSpPr>
          <p:cNvPr id="36" name="Straight Arrow Connector 35">
            <a:extLst>
              <a:ext uri="{FF2B5EF4-FFF2-40B4-BE49-F238E27FC236}">
                <a16:creationId xmlns:a16="http://schemas.microsoft.com/office/drawing/2014/main" id="{805BDFDB-A547-BE74-1CD2-8E1E380B0314}"/>
              </a:ext>
            </a:extLst>
          </p:cNvPr>
          <p:cNvCxnSpPr>
            <a:stCxn id="34" idx="0"/>
          </p:cNvCxnSpPr>
          <p:nvPr/>
        </p:nvCxnSpPr>
        <p:spPr>
          <a:xfrm flipH="1" flipV="1">
            <a:off x="7486649" y="5175849"/>
            <a:ext cx="1" cy="33239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C6FCE531-7592-83EE-B604-EDC245761B04}"/>
              </a:ext>
            </a:extLst>
          </p:cNvPr>
          <p:cNvSpPr txBox="1"/>
          <p:nvPr/>
        </p:nvSpPr>
        <p:spPr>
          <a:xfrm>
            <a:off x="7279345" y="2750618"/>
            <a:ext cx="785003" cy="307777"/>
          </a:xfrm>
          <a:prstGeom prst="rect">
            <a:avLst/>
          </a:prstGeom>
          <a:solidFill>
            <a:srgbClr val="00FF00"/>
          </a:solidFill>
        </p:spPr>
        <p:txBody>
          <a:bodyPr wrap="square" rtlCol="0">
            <a:spAutoFit/>
          </a:bodyPr>
          <a:lstStyle/>
          <a:p>
            <a:pPr algn="ctr"/>
            <a:r>
              <a:rPr lang="en-US" sz="1400" dirty="0"/>
              <a:t>692090</a:t>
            </a:r>
          </a:p>
        </p:txBody>
      </p:sp>
      <p:cxnSp>
        <p:nvCxnSpPr>
          <p:cNvPr id="39" name="Straight Arrow Connector 38">
            <a:extLst>
              <a:ext uri="{FF2B5EF4-FFF2-40B4-BE49-F238E27FC236}">
                <a16:creationId xmlns:a16="http://schemas.microsoft.com/office/drawing/2014/main" id="{51C14E57-306B-08E9-35CB-A9D005DF364E}"/>
              </a:ext>
            </a:extLst>
          </p:cNvPr>
          <p:cNvCxnSpPr>
            <a:stCxn id="37" idx="0"/>
          </p:cNvCxnSpPr>
          <p:nvPr/>
        </p:nvCxnSpPr>
        <p:spPr>
          <a:xfrm flipH="1" flipV="1">
            <a:off x="7671846" y="2156604"/>
            <a:ext cx="1" cy="59401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45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1A700F-6395-0BD7-B612-FE251AB8967C}"/>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21B2700A-366E-9587-8703-A40298F917CA}"/>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592B8E0A-3B9B-24EF-B435-F66ACB095E3D}"/>
              </a:ext>
            </a:extLst>
          </p:cNvPr>
          <p:cNvSpPr>
            <a:spLocks noGrp="1"/>
          </p:cNvSpPr>
          <p:nvPr>
            <p:ph type="sldNum" sz="quarter" idx="12"/>
          </p:nvPr>
        </p:nvSpPr>
        <p:spPr/>
        <p:txBody>
          <a:bodyPr/>
          <a:lstStyle/>
          <a:p>
            <a:fld id="{4AE66E7F-8BDB-4576-9389-78EC3731E1F2}" type="slidenum">
              <a:rPr lang="en-US" smtClean="0"/>
              <a:t>12</a:t>
            </a:fld>
            <a:endParaRPr lang="en-US"/>
          </a:p>
        </p:txBody>
      </p:sp>
      <p:sp>
        <p:nvSpPr>
          <p:cNvPr id="5" name="TextBox 4">
            <a:extLst>
              <a:ext uri="{FF2B5EF4-FFF2-40B4-BE49-F238E27FC236}">
                <a16:creationId xmlns:a16="http://schemas.microsoft.com/office/drawing/2014/main" id="{0696023B-5D21-4BFE-EC14-40A3AE3B6B02}"/>
              </a:ext>
            </a:extLst>
          </p:cNvPr>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7 of 67</a:t>
            </a:r>
          </a:p>
        </p:txBody>
      </p:sp>
      <p:pic>
        <p:nvPicPr>
          <p:cNvPr id="7" name="Picture 6">
            <a:extLst>
              <a:ext uri="{FF2B5EF4-FFF2-40B4-BE49-F238E27FC236}">
                <a16:creationId xmlns:a16="http://schemas.microsoft.com/office/drawing/2014/main" id="{69563041-26DE-8586-155A-2B27519C9DCE}"/>
              </a:ext>
            </a:extLst>
          </p:cNvPr>
          <p:cNvPicPr>
            <a:picLocks noChangeAspect="1"/>
          </p:cNvPicPr>
          <p:nvPr/>
        </p:nvPicPr>
        <p:blipFill>
          <a:blip r:embed="rId2"/>
          <a:stretch>
            <a:fillRect/>
          </a:stretch>
        </p:blipFill>
        <p:spPr>
          <a:xfrm>
            <a:off x="0" y="476834"/>
            <a:ext cx="9144000" cy="5904331"/>
          </a:xfrm>
          <a:prstGeom prst="rect">
            <a:avLst/>
          </a:prstGeom>
        </p:spPr>
      </p:pic>
    </p:spTree>
    <p:extLst>
      <p:ext uri="{BB962C8B-B14F-4D97-AF65-F5344CB8AC3E}">
        <p14:creationId xmlns:p14="http://schemas.microsoft.com/office/powerpoint/2010/main" val="367224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13</a:t>
            </a:fld>
            <a:endParaRPr lang="en-US"/>
          </a:p>
        </p:txBody>
      </p:sp>
      <p:pic>
        <p:nvPicPr>
          <p:cNvPr id="5" name="Picture 4"/>
          <p:cNvPicPr>
            <a:picLocks noChangeAspect="1"/>
          </p:cNvPicPr>
          <p:nvPr/>
        </p:nvPicPr>
        <p:blipFill>
          <a:blip r:embed="rId2"/>
          <a:stretch>
            <a:fillRect/>
          </a:stretch>
        </p:blipFill>
        <p:spPr>
          <a:xfrm rot="10800000">
            <a:off x="0" y="838197"/>
            <a:ext cx="9144000" cy="4544395"/>
          </a:xfrm>
          <a:prstGeom prst="rect">
            <a:avLst/>
          </a:prstGeom>
        </p:spPr>
      </p:pic>
      <p:sp>
        <p:nvSpPr>
          <p:cNvPr id="6" name="TextBox 5"/>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8 of 67</a:t>
            </a:r>
          </a:p>
        </p:txBody>
      </p:sp>
    </p:spTree>
    <p:extLst>
      <p:ext uri="{BB962C8B-B14F-4D97-AF65-F5344CB8AC3E}">
        <p14:creationId xmlns:p14="http://schemas.microsoft.com/office/powerpoint/2010/main" val="694654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4E19A6-C834-F3AD-34DE-D2147E795028}"/>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93428607-1DAF-826B-6F30-2923ABCE3938}"/>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5977DB2E-C04E-E09B-E742-B16DB5134BCC}"/>
              </a:ext>
            </a:extLst>
          </p:cNvPr>
          <p:cNvSpPr>
            <a:spLocks noGrp="1"/>
          </p:cNvSpPr>
          <p:nvPr>
            <p:ph type="sldNum" sz="quarter" idx="12"/>
          </p:nvPr>
        </p:nvSpPr>
        <p:spPr/>
        <p:txBody>
          <a:bodyPr/>
          <a:lstStyle/>
          <a:p>
            <a:fld id="{4AE66E7F-8BDB-4576-9389-78EC3731E1F2}" type="slidenum">
              <a:rPr lang="en-US" smtClean="0"/>
              <a:t>14</a:t>
            </a:fld>
            <a:endParaRPr lang="en-US"/>
          </a:p>
        </p:txBody>
      </p:sp>
      <p:pic>
        <p:nvPicPr>
          <p:cNvPr id="6" name="Picture 5">
            <a:extLst>
              <a:ext uri="{FF2B5EF4-FFF2-40B4-BE49-F238E27FC236}">
                <a16:creationId xmlns:a16="http://schemas.microsoft.com/office/drawing/2014/main" id="{11441CD0-F2B6-52C2-BD7C-16CAD79E1D00}"/>
              </a:ext>
            </a:extLst>
          </p:cNvPr>
          <p:cNvPicPr>
            <a:picLocks noChangeAspect="1"/>
          </p:cNvPicPr>
          <p:nvPr/>
        </p:nvPicPr>
        <p:blipFill>
          <a:blip r:embed="rId2"/>
          <a:stretch>
            <a:fillRect/>
          </a:stretch>
        </p:blipFill>
        <p:spPr>
          <a:xfrm>
            <a:off x="0" y="536892"/>
            <a:ext cx="9144000" cy="5784216"/>
          </a:xfrm>
          <a:prstGeom prst="rect">
            <a:avLst/>
          </a:prstGeom>
        </p:spPr>
      </p:pic>
      <p:sp>
        <p:nvSpPr>
          <p:cNvPr id="5" name="TextBox 4">
            <a:extLst>
              <a:ext uri="{FF2B5EF4-FFF2-40B4-BE49-F238E27FC236}">
                <a16:creationId xmlns:a16="http://schemas.microsoft.com/office/drawing/2014/main" id="{EE23D519-D41D-EF0C-53FD-C83DA85843A5}"/>
              </a:ext>
            </a:extLst>
          </p:cNvPr>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9 of 67</a:t>
            </a:r>
          </a:p>
        </p:txBody>
      </p:sp>
    </p:spTree>
    <p:extLst>
      <p:ext uri="{BB962C8B-B14F-4D97-AF65-F5344CB8AC3E}">
        <p14:creationId xmlns:p14="http://schemas.microsoft.com/office/powerpoint/2010/main" val="344781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2961" t="9766" r="22613" b="16029"/>
          <a:stretch/>
        </p:blipFill>
        <p:spPr>
          <a:xfrm>
            <a:off x="192055" y="797719"/>
            <a:ext cx="2493995" cy="31242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1300" y="66675"/>
            <a:ext cx="6115050" cy="4586288"/>
          </a:xfrm>
          <a:prstGeom prst="rect">
            <a:avLst/>
          </a:prstGeom>
        </p:spPr>
      </p:pic>
      <p:sp>
        <p:nvSpPr>
          <p:cNvPr id="8" name="Rectangle 7"/>
          <p:cNvSpPr/>
          <p:nvPr/>
        </p:nvSpPr>
        <p:spPr>
          <a:xfrm>
            <a:off x="192055" y="797719"/>
            <a:ext cx="2493995" cy="312420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981701" y="1838325"/>
            <a:ext cx="914400" cy="9525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8" idx="3"/>
            <a:endCxn id="9" idx="2"/>
          </p:cNvCxnSpPr>
          <p:nvPr/>
        </p:nvCxnSpPr>
        <p:spPr>
          <a:xfrm flipV="1">
            <a:off x="2686050" y="2314575"/>
            <a:ext cx="3295651" cy="4524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400300" y="3109100"/>
            <a:ext cx="819150" cy="738664"/>
          </a:xfrm>
          <a:prstGeom prst="rect">
            <a:avLst/>
          </a:prstGeom>
          <a:solidFill>
            <a:srgbClr val="00FF00"/>
          </a:solidFill>
        </p:spPr>
        <p:txBody>
          <a:bodyPr wrap="square" rtlCol="0">
            <a:spAutoFit/>
          </a:bodyPr>
          <a:lstStyle/>
          <a:p>
            <a:pPr algn="ctr"/>
            <a:r>
              <a:rPr lang="en-US" sz="1400" dirty="0"/>
              <a:t>717024</a:t>
            </a:r>
          </a:p>
          <a:p>
            <a:pPr algn="ctr"/>
            <a:r>
              <a:rPr lang="en-US" sz="1400" dirty="0"/>
              <a:t>3400384</a:t>
            </a:r>
          </a:p>
          <a:p>
            <a:pPr algn="ctr"/>
            <a:r>
              <a:rPr lang="en-US" sz="1400" dirty="0"/>
              <a:t>600934</a:t>
            </a:r>
          </a:p>
        </p:txBody>
      </p:sp>
      <p:sp>
        <p:nvSpPr>
          <p:cNvPr id="14" name="Oval 13"/>
          <p:cNvSpPr/>
          <p:nvPr/>
        </p:nvSpPr>
        <p:spPr>
          <a:xfrm>
            <a:off x="914400" y="2314575"/>
            <a:ext cx="647700" cy="628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a:stCxn id="13" idx="1"/>
            <a:endCxn id="14" idx="5"/>
          </p:cNvCxnSpPr>
          <p:nvPr/>
        </p:nvCxnSpPr>
        <p:spPr>
          <a:xfrm flipH="1" flipV="1">
            <a:off x="1467247" y="2851161"/>
            <a:ext cx="933053" cy="62727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838326" y="542925"/>
            <a:ext cx="742950" cy="307777"/>
          </a:xfrm>
          <a:prstGeom prst="rect">
            <a:avLst/>
          </a:prstGeom>
          <a:solidFill>
            <a:srgbClr val="00FF00"/>
          </a:solidFill>
        </p:spPr>
        <p:txBody>
          <a:bodyPr wrap="square" rtlCol="0">
            <a:spAutoFit/>
          </a:bodyPr>
          <a:lstStyle/>
          <a:p>
            <a:pPr algn="ctr"/>
            <a:r>
              <a:rPr lang="en-US" sz="1400" dirty="0"/>
              <a:t>719119</a:t>
            </a:r>
          </a:p>
        </p:txBody>
      </p:sp>
      <p:cxnSp>
        <p:nvCxnSpPr>
          <p:cNvPr id="19" name="Straight Arrow Connector 18"/>
          <p:cNvCxnSpPr>
            <a:stCxn id="17" idx="2"/>
          </p:cNvCxnSpPr>
          <p:nvPr/>
        </p:nvCxnSpPr>
        <p:spPr>
          <a:xfrm flipH="1">
            <a:off x="2076450" y="850702"/>
            <a:ext cx="133351" cy="50184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Date Placeholder 17"/>
          <p:cNvSpPr>
            <a:spLocks noGrp="1"/>
          </p:cNvSpPr>
          <p:nvPr>
            <p:ph type="dt" sz="half" idx="10"/>
          </p:nvPr>
        </p:nvSpPr>
        <p:spPr/>
        <p:txBody>
          <a:bodyPr/>
          <a:lstStyle/>
          <a:p>
            <a:r>
              <a:rPr lang="en-US"/>
              <a:t>8/15/2023</a:t>
            </a:r>
          </a:p>
        </p:txBody>
      </p:sp>
      <p:sp>
        <p:nvSpPr>
          <p:cNvPr id="20" name="Footer Placeholder 19"/>
          <p:cNvSpPr>
            <a:spLocks noGrp="1"/>
          </p:cNvSpPr>
          <p:nvPr>
            <p:ph type="ftr" sz="quarter" idx="11"/>
          </p:nvPr>
        </p:nvSpPr>
        <p:spPr/>
        <p:txBody>
          <a:bodyPr/>
          <a:lstStyle/>
          <a:p>
            <a:r>
              <a:rPr lang="en-US"/>
              <a:t>Nautilus E Final Assembly Station 2</a:t>
            </a:r>
          </a:p>
        </p:txBody>
      </p:sp>
      <p:sp>
        <p:nvSpPr>
          <p:cNvPr id="21" name="Slide Number Placeholder 20"/>
          <p:cNvSpPr>
            <a:spLocks noGrp="1"/>
          </p:cNvSpPr>
          <p:nvPr>
            <p:ph type="sldNum" sz="quarter" idx="12"/>
          </p:nvPr>
        </p:nvSpPr>
        <p:spPr/>
        <p:txBody>
          <a:bodyPr/>
          <a:lstStyle/>
          <a:p>
            <a:fld id="{4AE66E7F-8BDB-4576-9389-78EC3731E1F2}" type="slidenum">
              <a:rPr lang="en-US" smtClean="0"/>
              <a:t>15</a:t>
            </a:fld>
            <a:endParaRPr lang="en-US"/>
          </a:p>
        </p:txBody>
      </p:sp>
      <p:sp>
        <p:nvSpPr>
          <p:cNvPr id="2" name="TextBox 1"/>
          <p:cNvSpPr txBox="1"/>
          <p:nvPr/>
        </p:nvSpPr>
        <p:spPr>
          <a:xfrm>
            <a:off x="1350034" y="5243048"/>
            <a:ext cx="6443932"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E-box support bracket (719119) to the frame with screw (717024), conical washer (3400384), and flange nut (600934)</a:t>
            </a:r>
          </a:p>
        </p:txBody>
      </p:sp>
      <p:sp>
        <p:nvSpPr>
          <p:cNvPr id="22" name="TextBox 21"/>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9 of 67</a:t>
            </a:r>
          </a:p>
        </p:txBody>
      </p:sp>
      <p:sp>
        <p:nvSpPr>
          <p:cNvPr id="3" name="TextBox 2"/>
          <p:cNvSpPr txBox="1"/>
          <p:nvPr/>
        </p:nvSpPr>
        <p:spPr>
          <a:xfrm>
            <a:off x="23813" y="4022186"/>
            <a:ext cx="2733675" cy="523220"/>
          </a:xfrm>
          <a:prstGeom prst="rect">
            <a:avLst/>
          </a:prstGeom>
          <a:solidFill>
            <a:srgbClr val="FFFF00"/>
          </a:solidFill>
        </p:spPr>
        <p:txBody>
          <a:bodyPr wrap="square" rtlCol="0">
            <a:spAutoFit/>
          </a:bodyPr>
          <a:lstStyle/>
          <a:p>
            <a:pPr algn="ctr"/>
            <a:r>
              <a:rPr lang="en-US" sz="1400" dirty="0"/>
              <a:t>Note: Hand tighten only so electrical box can be adjusted later</a:t>
            </a:r>
          </a:p>
        </p:txBody>
      </p:sp>
      <p:cxnSp>
        <p:nvCxnSpPr>
          <p:cNvPr id="5" name="Straight Arrow Connector 4"/>
          <p:cNvCxnSpPr>
            <a:stCxn id="3" idx="0"/>
            <a:endCxn id="14" idx="4"/>
          </p:cNvCxnSpPr>
          <p:nvPr/>
        </p:nvCxnSpPr>
        <p:spPr>
          <a:xfrm flipH="1" flipV="1">
            <a:off x="1238250" y="2943225"/>
            <a:ext cx="152401" cy="107896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027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046538" y="696911"/>
            <a:ext cx="5575302" cy="4181477"/>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92112" y="696911"/>
            <a:ext cx="5575300" cy="4181475"/>
          </a:xfrm>
          <a:prstGeom prst="rect">
            <a:avLst/>
          </a:prstGeom>
        </p:spPr>
      </p:pic>
      <p:sp>
        <p:nvSpPr>
          <p:cNvPr id="11" name="Date Placeholder 10"/>
          <p:cNvSpPr>
            <a:spLocks noGrp="1"/>
          </p:cNvSpPr>
          <p:nvPr>
            <p:ph type="dt" sz="half" idx="10"/>
          </p:nvPr>
        </p:nvSpPr>
        <p:spPr/>
        <p:txBody>
          <a:bodyPr/>
          <a:lstStyle/>
          <a:p>
            <a:r>
              <a:rPr lang="en-US"/>
              <a:t>8/15/2023</a:t>
            </a:r>
          </a:p>
        </p:txBody>
      </p:sp>
      <p:sp>
        <p:nvSpPr>
          <p:cNvPr id="12" name="Footer Placeholder 11"/>
          <p:cNvSpPr>
            <a:spLocks noGrp="1"/>
          </p:cNvSpPr>
          <p:nvPr>
            <p:ph type="ftr" sz="quarter" idx="11"/>
          </p:nvPr>
        </p:nvSpPr>
        <p:spPr/>
        <p:txBody>
          <a:bodyPr/>
          <a:lstStyle/>
          <a:p>
            <a:r>
              <a:rPr lang="en-US"/>
              <a:t>Nautilus E Final Assembly Station 2</a:t>
            </a:r>
          </a:p>
        </p:txBody>
      </p:sp>
      <p:sp>
        <p:nvSpPr>
          <p:cNvPr id="13" name="Slide Number Placeholder 12"/>
          <p:cNvSpPr>
            <a:spLocks noGrp="1"/>
          </p:cNvSpPr>
          <p:nvPr>
            <p:ph type="sldNum" sz="quarter" idx="12"/>
          </p:nvPr>
        </p:nvSpPr>
        <p:spPr/>
        <p:txBody>
          <a:bodyPr/>
          <a:lstStyle/>
          <a:p>
            <a:fld id="{4AE66E7F-8BDB-4576-9389-78EC3731E1F2}" type="slidenum">
              <a:rPr lang="en-US" smtClean="0"/>
              <a:t>16</a:t>
            </a:fld>
            <a:endParaRPr lang="en-US"/>
          </a:p>
        </p:txBody>
      </p:sp>
      <p:sp>
        <p:nvSpPr>
          <p:cNvPr id="6" name="TextBox 5"/>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10 of 67</a:t>
            </a:r>
          </a:p>
        </p:txBody>
      </p:sp>
      <p:sp>
        <p:nvSpPr>
          <p:cNvPr id="3" name="Oval 2"/>
          <p:cNvSpPr/>
          <p:nvPr/>
        </p:nvSpPr>
        <p:spPr>
          <a:xfrm>
            <a:off x="390525" y="1581150"/>
            <a:ext cx="238125" cy="247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486525" y="1914525"/>
            <a:ext cx="238125" cy="247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624637" y="3067050"/>
            <a:ext cx="238125" cy="247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533775" y="3871911"/>
            <a:ext cx="238125" cy="247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495675" y="2663823"/>
            <a:ext cx="238125" cy="247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471612" y="1466850"/>
            <a:ext cx="238125" cy="247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019425" y="1150386"/>
            <a:ext cx="238125" cy="247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012156" y="5811937"/>
            <a:ext cx="5119688" cy="307777"/>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7 inserts (730980) in the following locations shown above</a:t>
            </a:r>
          </a:p>
        </p:txBody>
      </p:sp>
      <p:sp>
        <p:nvSpPr>
          <p:cNvPr id="8" name="TextBox 7"/>
          <p:cNvSpPr txBox="1"/>
          <p:nvPr/>
        </p:nvSpPr>
        <p:spPr>
          <a:xfrm>
            <a:off x="4014788" y="1120322"/>
            <a:ext cx="942975" cy="307777"/>
          </a:xfrm>
          <a:prstGeom prst="rect">
            <a:avLst/>
          </a:prstGeom>
          <a:solidFill>
            <a:srgbClr val="00FF00"/>
          </a:solidFill>
        </p:spPr>
        <p:txBody>
          <a:bodyPr wrap="square" rtlCol="0">
            <a:spAutoFit/>
          </a:bodyPr>
          <a:lstStyle/>
          <a:p>
            <a:pPr algn="ctr"/>
            <a:r>
              <a:rPr lang="en-US" sz="1400" dirty="0"/>
              <a:t>(7)730980</a:t>
            </a:r>
          </a:p>
        </p:txBody>
      </p:sp>
      <p:cxnSp>
        <p:nvCxnSpPr>
          <p:cNvPr id="20" name="Straight Arrow Connector 19"/>
          <p:cNvCxnSpPr>
            <a:stCxn id="8" idx="1"/>
            <a:endCxn id="18" idx="6"/>
          </p:cNvCxnSpPr>
          <p:nvPr/>
        </p:nvCxnSpPr>
        <p:spPr>
          <a:xfrm flipH="1">
            <a:off x="3257550" y="1274211"/>
            <a:ext cx="757238"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789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17</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4438" y="152403"/>
            <a:ext cx="6715124" cy="5036344"/>
          </a:xfrm>
          <a:prstGeom prst="rect">
            <a:avLst/>
          </a:prstGeom>
        </p:spPr>
      </p:pic>
      <p:sp>
        <p:nvSpPr>
          <p:cNvPr id="7" name="TextBox 6"/>
          <p:cNvSpPr txBox="1"/>
          <p:nvPr/>
        </p:nvSpPr>
        <p:spPr>
          <a:xfrm>
            <a:off x="2686050" y="3524250"/>
            <a:ext cx="819150" cy="307777"/>
          </a:xfrm>
          <a:prstGeom prst="rect">
            <a:avLst/>
          </a:prstGeom>
          <a:solidFill>
            <a:srgbClr val="00FF00"/>
          </a:solidFill>
        </p:spPr>
        <p:txBody>
          <a:bodyPr wrap="square" rtlCol="0">
            <a:spAutoFit/>
          </a:bodyPr>
          <a:lstStyle/>
          <a:p>
            <a:pPr algn="ctr"/>
            <a:r>
              <a:rPr lang="en-US" sz="1400" dirty="0"/>
              <a:t>3500118</a:t>
            </a:r>
          </a:p>
        </p:txBody>
      </p:sp>
      <p:cxnSp>
        <p:nvCxnSpPr>
          <p:cNvPr id="9" name="Straight Arrow Connector 8"/>
          <p:cNvCxnSpPr>
            <a:stCxn id="7" idx="3"/>
          </p:cNvCxnSpPr>
          <p:nvPr/>
        </p:nvCxnSpPr>
        <p:spPr>
          <a:xfrm flipV="1">
            <a:off x="3505200" y="3524250"/>
            <a:ext cx="733425" cy="15388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233612" y="5620150"/>
            <a:ext cx="4676775" cy="304800"/>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edging (3500118) to the corner of the electrical box</a:t>
            </a:r>
          </a:p>
        </p:txBody>
      </p:sp>
      <p:cxnSp>
        <p:nvCxnSpPr>
          <p:cNvPr id="12" name="Straight Arrow Connector 11"/>
          <p:cNvCxnSpPr>
            <a:stCxn id="7" idx="3"/>
          </p:cNvCxnSpPr>
          <p:nvPr/>
        </p:nvCxnSpPr>
        <p:spPr>
          <a:xfrm flipV="1">
            <a:off x="3505200" y="3009900"/>
            <a:ext cx="590550" cy="66823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11 of 67</a:t>
            </a:r>
          </a:p>
        </p:txBody>
      </p:sp>
    </p:spTree>
    <p:extLst>
      <p:ext uri="{BB962C8B-B14F-4D97-AF65-F5344CB8AC3E}">
        <p14:creationId xmlns:p14="http://schemas.microsoft.com/office/powerpoint/2010/main" val="3401076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063" y="2983857"/>
            <a:ext cx="4927600" cy="36957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1475" y="184666"/>
            <a:ext cx="4800600" cy="3600450"/>
          </a:xfrm>
          <a:prstGeom prst="rect">
            <a:avLst/>
          </a:prstGeom>
        </p:spPr>
      </p:pic>
      <p:sp>
        <p:nvSpPr>
          <p:cNvPr id="10" name="Rectangle 9"/>
          <p:cNvSpPr/>
          <p:nvPr/>
        </p:nvSpPr>
        <p:spPr>
          <a:xfrm rot="20233220">
            <a:off x="1260964" y="4206784"/>
            <a:ext cx="2450123" cy="352425"/>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81475" y="184666"/>
            <a:ext cx="4800600" cy="360045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a:stCxn id="11" idx="1"/>
            <a:endCxn id="10" idx="3"/>
          </p:cNvCxnSpPr>
          <p:nvPr/>
        </p:nvCxnSpPr>
        <p:spPr>
          <a:xfrm flipH="1">
            <a:off x="3615533" y="1984891"/>
            <a:ext cx="565942" cy="192377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5000625" y="1704975"/>
            <a:ext cx="390525" cy="3905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7877175" y="1714500"/>
            <a:ext cx="390525" cy="400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9225" y="3864919"/>
            <a:ext cx="3752850" cy="2814638"/>
          </a:xfrm>
          <a:prstGeom prst="rect">
            <a:avLst/>
          </a:prstGeom>
        </p:spPr>
      </p:pic>
      <p:sp>
        <p:nvSpPr>
          <p:cNvPr id="17" name="Oval 16"/>
          <p:cNvSpPr/>
          <p:nvPr/>
        </p:nvSpPr>
        <p:spPr>
          <a:xfrm>
            <a:off x="6255130" y="5162181"/>
            <a:ext cx="405640" cy="400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7948612" y="5075998"/>
            <a:ext cx="428625" cy="392479"/>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ate Placeholder 19"/>
          <p:cNvSpPr>
            <a:spLocks noGrp="1"/>
          </p:cNvSpPr>
          <p:nvPr>
            <p:ph type="dt" sz="half" idx="10"/>
          </p:nvPr>
        </p:nvSpPr>
        <p:spPr/>
        <p:txBody>
          <a:bodyPr/>
          <a:lstStyle/>
          <a:p>
            <a:r>
              <a:rPr lang="en-US"/>
              <a:t>8/15/2023</a:t>
            </a:r>
          </a:p>
        </p:txBody>
      </p:sp>
      <p:sp>
        <p:nvSpPr>
          <p:cNvPr id="21" name="Footer Placeholder 20"/>
          <p:cNvSpPr>
            <a:spLocks noGrp="1"/>
          </p:cNvSpPr>
          <p:nvPr>
            <p:ph type="ftr" sz="quarter" idx="11"/>
          </p:nvPr>
        </p:nvSpPr>
        <p:spPr/>
        <p:txBody>
          <a:bodyPr/>
          <a:lstStyle/>
          <a:p>
            <a:r>
              <a:rPr lang="en-US"/>
              <a:t>Nautilus E Final Assembly Station 2</a:t>
            </a:r>
          </a:p>
        </p:txBody>
      </p:sp>
      <p:sp>
        <p:nvSpPr>
          <p:cNvPr id="22" name="Slide Number Placeholder 21"/>
          <p:cNvSpPr>
            <a:spLocks noGrp="1"/>
          </p:cNvSpPr>
          <p:nvPr>
            <p:ph type="sldNum" sz="quarter" idx="12"/>
          </p:nvPr>
        </p:nvSpPr>
        <p:spPr/>
        <p:txBody>
          <a:bodyPr/>
          <a:lstStyle/>
          <a:p>
            <a:fld id="{4AE66E7F-8BDB-4576-9389-78EC3731E1F2}" type="slidenum">
              <a:rPr lang="en-US" smtClean="0"/>
              <a:t>18</a:t>
            </a:fld>
            <a:endParaRPr lang="en-US"/>
          </a:p>
        </p:txBody>
      </p:sp>
      <p:cxnSp>
        <p:nvCxnSpPr>
          <p:cNvPr id="4" name="Straight Arrow Connector 3"/>
          <p:cNvCxnSpPr>
            <a:stCxn id="17" idx="0"/>
            <a:endCxn id="14" idx="4"/>
          </p:cNvCxnSpPr>
          <p:nvPr/>
        </p:nvCxnSpPr>
        <p:spPr>
          <a:xfrm flipH="1" flipV="1">
            <a:off x="5195888" y="2095500"/>
            <a:ext cx="1262062" cy="306668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8" idx="0"/>
            <a:endCxn id="15" idx="4"/>
          </p:cNvCxnSpPr>
          <p:nvPr/>
        </p:nvCxnSpPr>
        <p:spPr>
          <a:xfrm flipH="1" flipV="1">
            <a:off x="8072438" y="2114550"/>
            <a:ext cx="90487" cy="296144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255130" y="778158"/>
            <a:ext cx="1123950" cy="523220"/>
          </a:xfrm>
          <a:prstGeom prst="rect">
            <a:avLst/>
          </a:prstGeom>
          <a:solidFill>
            <a:srgbClr val="00FF00"/>
          </a:solidFill>
        </p:spPr>
        <p:txBody>
          <a:bodyPr wrap="square" rtlCol="0">
            <a:spAutoFit/>
          </a:bodyPr>
          <a:lstStyle/>
          <a:p>
            <a:pPr algn="ctr"/>
            <a:r>
              <a:rPr lang="en-US" sz="1400" dirty="0"/>
              <a:t>(2)11038072</a:t>
            </a:r>
          </a:p>
          <a:p>
            <a:pPr algn="ctr"/>
            <a:r>
              <a:rPr lang="en-US" sz="1400" dirty="0"/>
              <a:t>(2)3400383</a:t>
            </a:r>
          </a:p>
        </p:txBody>
      </p:sp>
      <p:cxnSp>
        <p:nvCxnSpPr>
          <p:cNvPr id="24" name="Straight Arrow Connector 23"/>
          <p:cNvCxnSpPr>
            <a:stCxn id="19" idx="2"/>
            <a:endCxn id="15" idx="1"/>
          </p:cNvCxnSpPr>
          <p:nvPr/>
        </p:nvCxnSpPr>
        <p:spPr>
          <a:xfrm>
            <a:off x="6817105" y="1301378"/>
            <a:ext cx="1117261" cy="47170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9" idx="2"/>
            <a:endCxn id="14" idx="6"/>
          </p:cNvCxnSpPr>
          <p:nvPr/>
        </p:nvCxnSpPr>
        <p:spPr>
          <a:xfrm flipH="1">
            <a:off x="5391150" y="1301378"/>
            <a:ext cx="1425955" cy="59886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34384" y="1131673"/>
            <a:ext cx="3699441"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Align electrical box as shown below, secure with 2 screws (11038072) and 2 conical washers (3400383) to the inserts on the seat back plate</a:t>
            </a:r>
          </a:p>
        </p:txBody>
      </p:sp>
      <p:sp>
        <p:nvSpPr>
          <p:cNvPr id="23" name="TextBox 22"/>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12 of 67</a:t>
            </a:r>
          </a:p>
        </p:txBody>
      </p:sp>
    </p:spTree>
    <p:extLst>
      <p:ext uri="{BB962C8B-B14F-4D97-AF65-F5344CB8AC3E}">
        <p14:creationId xmlns:p14="http://schemas.microsoft.com/office/powerpoint/2010/main" val="2753234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t="18695" r="12717"/>
          <a:stretch/>
        </p:blipFill>
        <p:spPr>
          <a:xfrm>
            <a:off x="42359" y="441749"/>
            <a:ext cx="5874303" cy="4103965"/>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19</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13 of 67</a:t>
            </a:r>
          </a:p>
        </p:txBody>
      </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l="38281"/>
          <a:stretch/>
        </p:blipFill>
        <p:spPr>
          <a:xfrm>
            <a:off x="5278338" y="1381125"/>
            <a:ext cx="3503712" cy="4257675"/>
          </a:xfrm>
          <a:prstGeom prst="rect">
            <a:avLst/>
          </a:prstGeom>
        </p:spPr>
      </p:pic>
      <p:sp>
        <p:nvSpPr>
          <p:cNvPr id="17" name="Rectangle 16"/>
          <p:cNvSpPr/>
          <p:nvPr/>
        </p:nvSpPr>
        <p:spPr>
          <a:xfrm>
            <a:off x="5278338" y="1381125"/>
            <a:ext cx="3503712" cy="4257675"/>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991225" y="2619375"/>
            <a:ext cx="1200150" cy="11906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524250" y="1447800"/>
            <a:ext cx="381000" cy="3714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stCxn id="17" idx="1"/>
            <a:endCxn id="19" idx="5"/>
          </p:cNvCxnSpPr>
          <p:nvPr/>
        </p:nvCxnSpPr>
        <p:spPr>
          <a:xfrm flipH="1" flipV="1">
            <a:off x="3849454" y="1764874"/>
            <a:ext cx="1428884" cy="174508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7400926" y="1885950"/>
            <a:ext cx="742949" cy="307777"/>
          </a:xfrm>
          <a:prstGeom prst="rect">
            <a:avLst/>
          </a:prstGeom>
          <a:solidFill>
            <a:srgbClr val="00FF00"/>
          </a:solidFill>
        </p:spPr>
        <p:txBody>
          <a:bodyPr wrap="square" rtlCol="0">
            <a:spAutoFit/>
          </a:bodyPr>
          <a:lstStyle/>
          <a:p>
            <a:pPr algn="ctr"/>
            <a:r>
              <a:rPr lang="en-US" sz="1400" dirty="0"/>
              <a:t>710180</a:t>
            </a:r>
          </a:p>
        </p:txBody>
      </p:sp>
      <p:cxnSp>
        <p:nvCxnSpPr>
          <p:cNvPr id="24" name="Straight Arrow Connector 23"/>
          <p:cNvCxnSpPr>
            <a:stCxn id="22" idx="2"/>
            <a:endCxn id="18" idx="7"/>
          </p:cNvCxnSpPr>
          <p:nvPr/>
        </p:nvCxnSpPr>
        <p:spPr>
          <a:xfrm flipH="1">
            <a:off x="7015617" y="2193727"/>
            <a:ext cx="756784" cy="60001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61925" y="5130175"/>
            <a:ext cx="4802088"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Secure the bottom of the electrical box with screw (710180) to bracket (719119) that was installed earlier</a:t>
            </a:r>
          </a:p>
          <a:p>
            <a:pPr marL="742950" lvl="1" indent="-285750">
              <a:buFont typeface="Arial" panose="020B0604020202020204" pitchFamily="34" charset="0"/>
              <a:buChar char="•"/>
            </a:pPr>
            <a:r>
              <a:rPr lang="en-US" sz="1400" dirty="0"/>
              <a:t>Note: Hand tighten only so electrical box can be adjusted later</a:t>
            </a:r>
          </a:p>
        </p:txBody>
      </p:sp>
      <p:sp>
        <p:nvSpPr>
          <p:cNvPr id="20" name="TextBox 19"/>
          <p:cNvSpPr txBox="1"/>
          <p:nvPr/>
        </p:nvSpPr>
        <p:spPr>
          <a:xfrm>
            <a:off x="6048375" y="649827"/>
            <a:ext cx="2733675" cy="523220"/>
          </a:xfrm>
          <a:prstGeom prst="rect">
            <a:avLst/>
          </a:prstGeom>
          <a:solidFill>
            <a:srgbClr val="FFFF00"/>
          </a:solidFill>
        </p:spPr>
        <p:txBody>
          <a:bodyPr wrap="square" rtlCol="0">
            <a:spAutoFit/>
          </a:bodyPr>
          <a:lstStyle/>
          <a:p>
            <a:pPr algn="ctr"/>
            <a:r>
              <a:rPr lang="en-US" sz="1400" dirty="0"/>
              <a:t>Note: Hand tighten only so electrical box can be adjusted later</a:t>
            </a:r>
          </a:p>
        </p:txBody>
      </p:sp>
      <p:cxnSp>
        <p:nvCxnSpPr>
          <p:cNvPr id="7" name="Straight Arrow Connector 6"/>
          <p:cNvCxnSpPr>
            <a:stCxn id="20" idx="2"/>
            <a:endCxn id="18" idx="7"/>
          </p:cNvCxnSpPr>
          <p:nvPr/>
        </p:nvCxnSpPr>
        <p:spPr>
          <a:xfrm flipH="1">
            <a:off x="7015617" y="1173047"/>
            <a:ext cx="399596" cy="162069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659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424868155"/>
              </p:ext>
            </p:extLst>
          </p:nvPr>
        </p:nvGraphicFramePr>
        <p:xfrm>
          <a:off x="0" y="2188686"/>
          <a:ext cx="9144000" cy="2973705"/>
        </p:xfrm>
        <a:graphic>
          <a:graphicData uri="http://schemas.openxmlformats.org/drawingml/2006/table">
            <a:tbl>
              <a:tblPr/>
              <a:tblGrid>
                <a:gridCol w="2106741">
                  <a:extLst>
                    <a:ext uri="{9D8B030D-6E8A-4147-A177-3AD203B41FA5}">
                      <a16:colId xmlns:a16="http://schemas.microsoft.com/office/drawing/2014/main" val="162112542"/>
                    </a:ext>
                  </a:extLst>
                </a:gridCol>
                <a:gridCol w="3045537">
                  <a:extLst>
                    <a:ext uri="{9D8B030D-6E8A-4147-A177-3AD203B41FA5}">
                      <a16:colId xmlns:a16="http://schemas.microsoft.com/office/drawing/2014/main" val="1353443255"/>
                    </a:ext>
                  </a:extLst>
                </a:gridCol>
                <a:gridCol w="1951508">
                  <a:extLst>
                    <a:ext uri="{9D8B030D-6E8A-4147-A177-3AD203B41FA5}">
                      <a16:colId xmlns:a16="http://schemas.microsoft.com/office/drawing/2014/main" val="239540036"/>
                    </a:ext>
                  </a:extLst>
                </a:gridCol>
                <a:gridCol w="2040214">
                  <a:extLst>
                    <a:ext uri="{9D8B030D-6E8A-4147-A177-3AD203B41FA5}">
                      <a16:colId xmlns:a16="http://schemas.microsoft.com/office/drawing/2014/main" val="3635456507"/>
                    </a:ext>
                  </a:extLst>
                </a:gridCol>
              </a:tblGrid>
              <a:tr h="190500">
                <a:tc>
                  <a:txBody>
                    <a:bodyPr/>
                    <a:lstStyle/>
                    <a:p>
                      <a:pPr algn="ctr" fontAlgn="b"/>
                      <a:r>
                        <a:rPr lang="en-US" sz="2400" b="1" i="0" u="none" strike="noStrike">
                          <a:solidFill>
                            <a:srgbClr val="FFFFFF"/>
                          </a:solidFill>
                          <a:effectLst/>
                          <a:latin typeface="Calibri" panose="020F0502020204030204" pitchFamily="34" charset="0"/>
                        </a:rPr>
                        <a:t>Component</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Object Description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Usage Qty </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Storage Bin</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3503740527"/>
                  </a:ext>
                </a:extLst>
              </a:tr>
              <a:tr h="190500">
                <a:tc>
                  <a:txBody>
                    <a:bodyPr/>
                    <a:lstStyle/>
                    <a:p>
                      <a:pPr algn="ctr" fontAlgn="b"/>
                      <a:r>
                        <a:rPr lang="en-US" sz="2400" b="0" i="0" u="none" strike="noStrike">
                          <a:solidFill>
                            <a:srgbClr val="000000"/>
                          </a:solidFill>
                          <a:effectLst/>
                          <a:latin typeface="Calibri" panose="020F0502020204030204" pitchFamily="34" charset="0"/>
                        </a:rPr>
                        <a:t>L3-TG-S712</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dirty="0">
                          <a:solidFill>
                            <a:srgbClr val="000000"/>
                          </a:solidFill>
                          <a:effectLst/>
                          <a:latin typeface="Calibri" panose="020F0502020204030204" pitchFamily="34" charset="0"/>
                        </a:rPr>
                        <a:t>Seat Back Plate</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686176001"/>
                  </a:ext>
                </a:extLst>
              </a:tr>
              <a:tr h="190500">
                <a:tc>
                  <a:txBody>
                    <a:bodyPr/>
                    <a:lstStyle/>
                    <a:p>
                      <a:pPr algn="ctr" fontAlgn="b"/>
                      <a:r>
                        <a:rPr lang="en-US" sz="2400" b="0" i="0" u="none" strike="noStrike">
                          <a:solidFill>
                            <a:srgbClr val="000000"/>
                          </a:solidFill>
                          <a:effectLst/>
                          <a:latin typeface="Calibri" panose="020F0502020204030204" pitchFamily="34" charset="0"/>
                        </a:rPr>
                        <a:t>3400384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dirty="0">
                          <a:solidFill>
                            <a:srgbClr val="000000"/>
                          </a:solidFill>
                          <a:effectLst/>
                          <a:latin typeface="Calibri" panose="020F0502020204030204" pitchFamily="34" charset="0"/>
                        </a:rPr>
                        <a:t>WASHER-CONICAL SPRING 5/16</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a:solidFill>
                            <a:srgbClr val="000000"/>
                          </a:solidFill>
                          <a:effectLst/>
                          <a:latin typeface="Calibri" panose="020F0502020204030204" pitchFamily="34" charset="0"/>
                        </a:rPr>
                        <a:t>MIN01I07</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305151970"/>
                  </a:ext>
                </a:extLst>
              </a:tr>
              <a:tr h="190500">
                <a:tc>
                  <a:txBody>
                    <a:bodyPr/>
                    <a:lstStyle/>
                    <a:p>
                      <a:pPr algn="ctr" fontAlgn="b"/>
                      <a:r>
                        <a:rPr lang="en-US" sz="2400" b="0" i="0" u="none" strike="noStrike">
                          <a:solidFill>
                            <a:srgbClr val="000000"/>
                          </a:solidFill>
                          <a:effectLst/>
                          <a:latin typeface="Calibri" panose="020F0502020204030204" pitchFamily="34" charset="0"/>
                        </a:rPr>
                        <a:t>600934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a:solidFill>
                            <a:srgbClr val="000000"/>
                          </a:solidFill>
                          <a:effectLst/>
                          <a:latin typeface="Calibri" panose="020F0502020204030204" pitchFamily="34" charset="0"/>
                        </a:rPr>
                        <a:t>NUT-FLANGE WIZZ M8-1.25 ZP</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a:solidFill>
                            <a:srgbClr val="000000"/>
                          </a:solidFill>
                          <a:effectLst/>
                          <a:latin typeface="Calibri" panose="020F0502020204030204" pitchFamily="34" charset="0"/>
                        </a:rPr>
                        <a:t>FAS08J02</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3231287"/>
                  </a:ext>
                </a:extLst>
              </a:tr>
              <a:tr h="190500">
                <a:tc>
                  <a:txBody>
                    <a:bodyPr/>
                    <a:lstStyle/>
                    <a:p>
                      <a:pPr algn="ctr" fontAlgn="b"/>
                      <a:r>
                        <a:rPr lang="en-US" sz="2400" b="0" i="0" u="none" strike="noStrike">
                          <a:solidFill>
                            <a:srgbClr val="000000"/>
                          </a:solidFill>
                          <a:effectLst/>
                          <a:latin typeface="Calibri" panose="020F0502020204030204" pitchFamily="34" charset="0"/>
                        </a:rPr>
                        <a:t>717024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a:solidFill>
                            <a:srgbClr val="000000"/>
                          </a:solidFill>
                          <a:effectLst/>
                          <a:latin typeface="Calibri" panose="020F0502020204030204" pitchFamily="34" charset="0"/>
                        </a:rPr>
                        <a:t>SCR-HH M8-1.25 X 20 ZP GRADE 8.8</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dirty="0">
                          <a:solidFill>
                            <a:srgbClr val="000000"/>
                          </a:solidFill>
                          <a:effectLst/>
                          <a:latin typeface="Calibri" panose="020F0502020204030204" pitchFamily="34" charset="0"/>
                        </a:rPr>
                        <a:t>FAS08E02</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765039636"/>
                  </a:ext>
                </a:extLst>
              </a:tr>
            </a:tbl>
          </a:graphicData>
        </a:graphic>
      </p:graphicFrame>
      <p:sp>
        <p:nvSpPr>
          <p:cNvPr id="4" name="TextBox 3"/>
          <p:cNvSpPr txBox="1"/>
          <p:nvPr/>
        </p:nvSpPr>
        <p:spPr>
          <a:xfrm>
            <a:off x="962025" y="333375"/>
            <a:ext cx="7219950" cy="584775"/>
          </a:xfrm>
          <a:prstGeom prst="rect">
            <a:avLst/>
          </a:prstGeom>
          <a:noFill/>
        </p:spPr>
        <p:txBody>
          <a:bodyPr wrap="square" rtlCol="0">
            <a:spAutoFit/>
          </a:bodyPr>
          <a:lstStyle/>
          <a:p>
            <a:pPr algn="ctr"/>
            <a:r>
              <a:rPr lang="en-US" sz="3200" dirty="0"/>
              <a:t>Seat Back Plate Material List and Locations</a:t>
            </a:r>
          </a:p>
        </p:txBody>
      </p:sp>
      <p:sp>
        <p:nvSpPr>
          <p:cNvPr id="11" name="Date Placeholder 10"/>
          <p:cNvSpPr>
            <a:spLocks noGrp="1"/>
          </p:cNvSpPr>
          <p:nvPr>
            <p:ph type="dt" sz="half" idx="10"/>
          </p:nvPr>
        </p:nvSpPr>
        <p:spPr/>
        <p:txBody>
          <a:bodyPr/>
          <a:lstStyle/>
          <a:p>
            <a:r>
              <a:rPr lang="en-US"/>
              <a:t>8/15/2023</a:t>
            </a:r>
          </a:p>
        </p:txBody>
      </p:sp>
      <p:sp>
        <p:nvSpPr>
          <p:cNvPr id="12" name="Footer Placeholder 11"/>
          <p:cNvSpPr>
            <a:spLocks noGrp="1"/>
          </p:cNvSpPr>
          <p:nvPr>
            <p:ph type="ftr" sz="quarter" idx="11"/>
          </p:nvPr>
        </p:nvSpPr>
        <p:spPr/>
        <p:txBody>
          <a:bodyPr/>
          <a:lstStyle/>
          <a:p>
            <a:r>
              <a:rPr lang="en-US"/>
              <a:t>Nautilus E Final Assembly Station 2</a:t>
            </a:r>
          </a:p>
        </p:txBody>
      </p:sp>
      <p:sp>
        <p:nvSpPr>
          <p:cNvPr id="13" name="Slide Number Placeholder 12"/>
          <p:cNvSpPr>
            <a:spLocks noGrp="1"/>
          </p:cNvSpPr>
          <p:nvPr>
            <p:ph type="sldNum" sz="quarter" idx="12"/>
          </p:nvPr>
        </p:nvSpPr>
        <p:spPr/>
        <p:txBody>
          <a:bodyPr/>
          <a:lstStyle/>
          <a:p>
            <a:fld id="{4AE66E7F-8BDB-4576-9389-78EC3731E1F2}" type="slidenum">
              <a:rPr lang="en-US" smtClean="0"/>
              <a:t>2</a:t>
            </a:fld>
            <a:endParaRPr lang="en-US"/>
          </a:p>
        </p:txBody>
      </p:sp>
    </p:spTree>
    <p:extLst>
      <p:ext uri="{BB962C8B-B14F-4D97-AF65-F5344CB8AC3E}">
        <p14:creationId xmlns:p14="http://schemas.microsoft.com/office/powerpoint/2010/main" val="2589596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17027" t="20111" r="11351" b="27637"/>
          <a:stretch/>
        </p:blipFill>
        <p:spPr>
          <a:xfrm>
            <a:off x="938212" y="152009"/>
            <a:ext cx="3133725" cy="1714679"/>
          </a:xfrm>
          <a:prstGeom prst="rect">
            <a:avLst/>
          </a:prstGeom>
        </p:spPr>
      </p:pic>
      <p:sp>
        <p:nvSpPr>
          <p:cNvPr id="2" name="Rectangle 1"/>
          <p:cNvSpPr/>
          <p:nvPr/>
        </p:nvSpPr>
        <p:spPr>
          <a:xfrm>
            <a:off x="938212" y="152009"/>
            <a:ext cx="3133725" cy="1714679"/>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8723" t="33744" r="11961" b="20212"/>
          <a:stretch/>
        </p:blipFill>
        <p:spPr>
          <a:xfrm>
            <a:off x="4343399" y="164037"/>
            <a:ext cx="3938403" cy="171467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61523"/>
            <a:ext cx="3524251" cy="2643188"/>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0701" y="2456761"/>
            <a:ext cx="3530600" cy="2647950"/>
          </a:xfrm>
          <a:prstGeom prst="rect">
            <a:avLst/>
          </a:prstGeom>
        </p:spPr>
      </p:pic>
      <p:sp>
        <p:nvSpPr>
          <p:cNvPr id="13" name="Date Placeholder 12"/>
          <p:cNvSpPr>
            <a:spLocks noGrp="1"/>
          </p:cNvSpPr>
          <p:nvPr>
            <p:ph type="dt" sz="half" idx="10"/>
          </p:nvPr>
        </p:nvSpPr>
        <p:spPr/>
        <p:txBody>
          <a:bodyPr/>
          <a:lstStyle/>
          <a:p>
            <a:r>
              <a:rPr lang="en-US"/>
              <a:t>8/15/2023</a:t>
            </a:r>
          </a:p>
        </p:txBody>
      </p:sp>
      <p:sp>
        <p:nvSpPr>
          <p:cNvPr id="14" name="Footer Placeholder 13"/>
          <p:cNvSpPr>
            <a:spLocks noGrp="1"/>
          </p:cNvSpPr>
          <p:nvPr>
            <p:ph type="ftr" sz="quarter" idx="11"/>
          </p:nvPr>
        </p:nvSpPr>
        <p:spPr/>
        <p:txBody>
          <a:bodyPr/>
          <a:lstStyle/>
          <a:p>
            <a:r>
              <a:rPr lang="en-US"/>
              <a:t>Nautilus E Final Assembly Station 2</a:t>
            </a:r>
          </a:p>
        </p:txBody>
      </p:sp>
      <p:sp>
        <p:nvSpPr>
          <p:cNvPr id="15" name="Slide Number Placeholder 14"/>
          <p:cNvSpPr>
            <a:spLocks noGrp="1"/>
          </p:cNvSpPr>
          <p:nvPr>
            <p:ph type="sldNum" sz="quarter" idx="12"/>
          </p:nvPr>
        </p:nvSpPr>
        <p:spPr/>
        <p:txBody>
          <a:bodyPr/>
          <a:lstStyle/>
          <a:p>
            <a:fld id="{4AE66E7F-8BDB-4576-9389-78EC3731E1F2}" type="slidenum">
              <a:rPr lang="en-US" smtClean="0"/>
              <a:t>20</a:t>
            </a:fld>
            <a:endParaRPr lang="en-US"/>
          </a:p>
        </p:txBody>
      </p:sp>
      <p:sp>
        <p:nvSpPr>
          <p:cNvPr id="3" name="Rectangle 2"/>
          <p:cNvSpPr/>
          <p:nvPr/>
        </p:nvSpPr>
        <p:spPr>
          <a:xfrm>
            <a:off x="4343399" y="163140"/>
            <a:ext cx="3938403" cy="1714679"/>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9" name="Straight Arrow Connector 8"/>
          <p:cNvCxnSpPr>
            <a:stCxn id="2" idx="3"/>
            <a:endCxn id="3" idx="1"/>
          </p:cNvCxnSpPr>
          <p:nvPr/>
        </p:nvCxnSpPr>
        <p:spPr>
          <a:xfrm>
            <a:off x="4071937" y="1009349"/>
            <a:ext cx="271462" cy="1113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104901" y="1845283"/>
            <a:ext cx="6915150"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Remove cover from drive wheel (714571), mark and cut as shown in the picture above to accommodate drive wheel harness/wire connections</a:t>
            </a:r>
          </a:p>
        </p:txBody>
      </p:sp>
      <p:sp>
        <p:nvSpPr>
          <p:cNvPr id="17" name="Oval 16"/>
          <p:cNvSpPr/>
          <p:nvPr/>
        </p:nvSpPr>
        <p:spPr>
          <a:xfrm>
            <a:off x="1409700" y="2796538"/>
            <a:ext cx="704850" cy="18002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TextBox 17"/>
          <p:cNvSpPr txBox="1"/>
          <p:nvPr/>
        </p:nvSpPr>
        <p:spPr>
          <a:xfrm>
            <a:off x="241671" y="5130309"/>
            <a:ext cx="6407989"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drive motor harness wires as shown in the bottom left picture making sure the color code on the wires are matching the picture for the different speeds. </a:t>
            </a:r>
          </a:p>
          <a:p>
            <a:pPr marL="742950" lvl="1" indent="-285750">
              <a:buFont typeface="Arial" panose="020B0604020202020204" pitchFamily="34" charset="0"/>
              <a:buChar char="•"/>
            </a:pPr>
            <a:r>
              <a:rPr lang="en-US" sz="1400" dirty="0"/>
              <a:t>Red = W, Yellow = V, and Blue = U.</a:t>
            </a:r>
          </a:p>
          <a:p>
            <a:pPr marL="285750" indent="-285750">
              <a:buFont typeface="Arial" panose="020B0604020202020204" pitchFamily="34" charset="0"/>
              <a:buChar char="•"/>
            </a:pPr>
            <a:r>
              <a:rPr lang="en-US" sz="1400" dirty="0"/>
              <a:t>Connect harness (719404) to the terminal above the colored cables</a:t>
            </a:r>
          </a:p>
          <a:p>
            <a:pPr marL="285750" indent="-285750">
              <a:buFont typeface="Arial" panose="020B0604020202020204" pitchFamily="34" charset="0"/>
              <a:buChar char="•"/>
            </a:pPr>
            <a:r>
              <a:rPr lang="en-US" sz="1400" dirty="0"/>
              <a:t>Route both the cables and harness together as shown in the bottom right</a:t>
            </a:r>
          </a:p>
          <a:p>
            <a:pPr marL="742950" lvl="1" indent="-285750">
              <a:buFont typeface="Arial" panose="020B0604020202020204" pitchFamily="34" charset="0"/>
              <a:buChar char="•"/>
            </a:pPr>
            <a:r>
              <a:rPr lang="en-US" sz="1400" dirty="0"/>
              <a:t>Secure cables together for routing</a:t>
            </a:r>
          </a:p>
        </p:txBody>
      </p:sp>
      <p:sp>
        <p:nvSpPr>
          <p:cNvPr id="19" name="TextBox 18"/>
          <p:cNvSpPr txBox="1"/>
          <p:nvPr/>
        </p:nvSpPr>
        <p:spPr>
          <a:xfrm>
            <a:off x="3695696" y="3960758"/>
            <a:ext cx="1771650" cy="1169551"/>
          </a:xfrm>
          <a:prstGeom prst="rect">
            <a:avLst/>
          </a:prstGeom>
          <a:noFill/>
          <a:ln>
            <a:solidFill>
              <a:srgbClr val="00FF00"/>
            </a:solidFill>
          </a:ln>
        </p:spPr>
        <p:txBody>
          <a:bodyPr wrap="square" rtlCol="0">
            <a:spAutoFit/>
          </a:bodyPr>
          <a:lstStyle/>
          <a:p>
            <a:pPr algn="ctr"/>
            <a:r>
              <a:rPr lang="en-US" sz="1400" u="sng" dirty="0"/>
              <a:t>Wire Colors:</a:t>
            </a:r>
          </a:p>
          <a:p>
            <a:pPr marL="285750" indent="-285750" algn="ctr">
              <a:buFont typeface="Arial" panose="020B0604020202020204" pitchFamily="34" charset="0"/>
              <a:buChar char="•"/>
            </a:pPr>
            <a:r>
              <a:rPr lang="en-US" sz="1400" dirty="0"/>
              <a:t>719401 – Blue</a:t>
            </a:r>
          </a:p>
          <a:p>
            <a:pPr marL="285750" indent="-285750" algn="ctr">
              <a:buFont typeface="Arial" panose="020B0604020202020204" pitchFamily="34" charset="0"/>
              <a:buChar char="•"/>
            </a:pPr>
            <a:r>
              <a:rPr lang="en-US" sz="1400" dirty="0"/>
              <a:t>719402 – Yellow</a:t>
            </a:r>
          </a:p>
          <a:p>
            <a:pPr marL="285750" indent="-285750" algn="ctr">
              <a:buFont typeface="Arial" panose="020B0604020202020204" pitchFamily="34" charset="0"/>
              <a:buChar char="•"/>
            </a:pPr>
            <a:r>
              <a:rPr lang="en-US" sz="1400" dirty="0"/>
              <a:t>719403 – Red </a:t>
            </a:r>
          </a:p>
          <a:p>
            <a:pPr marL="285750" indent="-285750" algn="ctr">
              <a:buFont typeface="Arial" panose="020B0604020202020204" pitchFamily="34" charset="0"/>
              <a:buChar char="•"/>
            </a:pPr>
            <a:r>
              <a:rPr lang="en-US" sz="1400" dirty="0"/>
              <a:t>719404 – Harness</a:t>
            </a:r>
          </a:p>
        </p:txBody>
      </p:sp>
      <p:cxnSp>
        <p:nvCxnSpPr>
          <p:cNvPr id="21" name="Straight Arrow Connector 20"/>
          <p:cNvCxnSpPr>
            <a:stCxn id="19" idx="1"/>
            <a:endCxn id="17" idx="6"/>
          </p:cNvCxnSpPr>
          <p:nvPr/>
        </p:nvCxnSpPr>
        <p:spPr>
          <a:xfrm flipH="1" flipV="1">
            <a:off x="2114550" y="3696651"/>
            <a:ext cx="1581146" cy="84888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14 of 67</a:t>
            </a:r>
          </a:p>
        </p:txBody>
      </p:sp>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l="19584" t="36666" r="14479" b="3750"/>
          <a:stretch/>
        </p:blipFill>
        <p:spPr>
          <a:xfrm rot="10800000">
            <a:off x="3445667" y="2342080"/>
            <a:ext cx="2271707" cy="1539592"/>
          </a:xfrm>
          <a:prstGeom prst="rect">
            <a:avLst/>
          </a:prstGeom>
        </p:spPr>
      </p:pic>
      <p:sp>
        <p:nvSpPr>
          <p:cNvPr id="22" name="Oval 21"/>
          <p:cNvSpPr/>
          <p:nvPr/>
        </p:nvSpPr>
        <p:spPr>
          <a:xfrm>
            <a:off x="3771900" y="2691490"/>
            <a:ext cx="1828801" cy="85644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24" name="Straight Arrow Connector 23"/>
          <p:cNvCxnSpPr>
            <a:stCxn id="19" idx="0"/>
            <a:endCxn id="22" idx="4"/>
          </p:cNvCxnSpPr>
          <p:nvPr/>
        </p:nvCxnSpPr>
        <p:spPr>
          <a:xfrm flipV="1">
            <a:off x="4581521" y="3547933"/>
            <a:ext cx="104780" cy="41282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691985" y="2113903"/>
            <a:ext cx="3452015" cy="523220"/>
          </a:xfrm>
          <a:prstGeom prst="rect">
            <a:avLst/>
          </a:prstGeom>
          <a:solidFill>
            <a:srgbClr val="FFFF00"/>
          </a:solidFill>
        </p:spPr>
        <p:txBody>
          <a:bodyPr wrap="square" rtlCol="0">
            <a:spAutoFit/>
          </a:bodyPr>
          <a:lstStyle/>
          <a:p>
            <a:pPr algn="ctr"/>
            <a:r>
              <a:rPr lang="en-US" sz="1400" dirty="0"/>
              <a:t>Note: Plug on 719404 needs to be roughly 2” longer in length than orange cables at end</a:t>
            </a:r>
          </a:p>
        </p:txBody>
      </p:sp>
      <p:cxnSp>
        <p:nvCxnSpPr>
          <p:cNvPr id="16" name="Straight Arrow Connector 15"/>
          <p:cNvCxnSpPr>
            <a:stCxn id="5" idx="2"/>
            <a:endCxn id="23" idx="7"/>
          </p:cNvCxnSpPr>
          <p:nvPr/>
        </p:nvCxnSpPr>
        <p:spPr>
          <a:xfrm flipH="1">
            <a:off x="6328023" y="2637123"/>
            <a:ext cx="1089970" cy="858238"/>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5848350" y="3415512"/>
            <a:ext cx="561972" cy="545246"/>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5761240" y="4796934"/>
            <a:ext cx="3313504" cy="307777"/>
          </a:xfrm>
          <a:prstGeom prst="rect">
            <a:avLst/>
          </a:prstGeom>
          <a:solidFill>
            <a:srgbClr val="FFFF00"/>
          </a:solidFill>
        </p:spPr>
        <p:txBody>
          <a:bodyPr wrap="square" rtlCol="0">
            <a:spAutoFit/>
          </a:bodyPr>
          <a:lstStyle/>
          <a:p>
            <a:pPr algn="ctr"/>
            <a:r>
              <a:rPr lang="en-US" sz="1400" dirty="0"/>
              <a:t>Note: Connects to drive controller in e-box </a:t>
            </a:r>
          </a:p>
        </p:txBody>
      </p:sp>
      <p:cxnSp>
        <p:nvCxnSpPr>
          <p:cNvPr id="26" name="Straight Arrow Connector 25"/>
          <p:cNvCxnSpPr>
            <a:stCxn id="25" idx="0"/>
            <a:endCxn id="23" idx="5"/>
          </p:cNvCxnSpPr>
          <p:nvPr/>
        </p:nvCxnSpPr>
        <p:spPr>
          <a:xfrm flipH="1" flipV="1">
            <a:off x="6328023" y="3880909"/>
            <a:ext cx="1089969" cy="91602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1639" y="2804632"/>
            <a:ext cx="1143364" cy="523220"/>
          </a:xfrm>
          <a:prstGeom prst="rect">
            <a:avLst/>
          </a:prstGeom>
          <a:solidFill>
            <a:srgbClr val="00FF00"/>
          </a:solidFill>
        </p:spPr>
        <p:txBody>
          <a:bodyPr wrap="square" rtlCol="0">
            <a:spAutoFit/>
          </a:bodyPr>
          <a:lstStyle/>
          <a:p>
            <a:pPr algn="ctr"/>
            <a:r>
              <a:rPr lang="en-US" sz="1400" dirty="0"/>
              <a:t>(3)11038098</a:t>
            </a:r>
          </a:p>
          <a:p>
            <a:pPr algn="ctr"/>
            <a:r>
              <a:rPr lang="en-US" sz="1400" dirty="0"/>
              <a:t>(3)12332011</a:t>
            </a:r>
          </a:p>
        </p:txBody>
      </p:sp>
      <p:cxnSp>
        <p:nvCxnSpPr>
          <p:cNvPr id="28" name="Straight Arrow Connector 27"/>
          <p:cNvCxnSpPr>
            <a:stCxn id="12" idx="3"/>
            <a:endCxn id="17" idx="1"/>
          </p:cNvCxnSpPr>
          <p:nvPr/>
        </p:nvCxnSpPr>
        <p:spPr>
          <a:xfrm flipV="1">
            <a:off x="1195003" y="3060175"/>
            <a:ext cx="317920" cy="606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599858" y="5571555"/>
            <a:ext cx="2474886"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Secure wires with 3 screws (11038098) and 3 washers (12332011)</a:t>
            </a:r>
          </a:p>
        </p:txBody>
      </p:sp>
    </p:spTree>
    <p:extLst>
      <p:ext uri="{BB962C8B-B14F-4D97-AF65-F5344CB8AC3E}">
        <p14:creationId xmlns:p14="http://schemas.microsoft.com/office/powerpoint/2010/main" val="947052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89416"/>
            <a:ext cx="4465479" cy="334910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5497" y="89416"/>
            <a:ext cx="4465479" cy="3349109"/>
          </a:xfrm>
          <a:prstGeom prst="rect">
            <a:avLst/>
          </a:prstGeom>
        </p:spPr>
      </p:pic>
      <p:sp>
        <p:nvSpPr>
          <p:cNvPr id="14" name="Date Placeholder 13"/>
          <p:cNvSpPr>
            <a:spLocks noGrp="1"/>
          </p:cNvSpPr>
          <p:nvPr>
            <p:ph type="dt" sz="half" idx="10"/>
          </p:nvPr>
        </p:nvSpPr>
        <p:spPr/>
        <p:txBody>
          <a:bodyPr/>
          <a:lstStyle/>
          <a:p>
            <a:r>
              <a:rPr lang="en-US"/>
              <a:t>8/15/2023</a:t>
            </a:r>
          </a:p>
        </p:txBody>
      </p:sp>
      <p:sp>
        <p:nvSpPr>
          <p:cNvPr id="15" name="Footer Placeholder 14"/>
          <p:cNvSpPr>
            <a:spLocks noGrp="1"/>
          </p:cNvSpPr>
          <p:nvPr>
            <p:ph type="ftr" sz="quarter" idx="11"/>
          </p:nvPr>
        </p:nvSpPr>
        <p:spPr/>
        <p:txBody>
          <a:bodyPr/>
          <a:lstStyle/>
          <a:p>
            <a:r>
              <a:rPr lang="en-US"/>
              <a:t>Nautilus E Final Assembly Station 2</a:t>
            </a:r>
          </a:p>
        </p:txBody>
      </p:sp>
      <p:sp>
        <p:nvSpPr>
          <p:cNvPr id="16" name="Slide Number Placeholder 15"/>
          <p:cNvSpPr>
            <a:spLocks noGrp="1"/>
          </p:cNvSpPr>
          <p:nvPr>
            <p:ph type="sldNum" sz="quarter" idx="12"/>
          </p:nvPr>
        </p:nvSpPr>
        <p:spPr/>
        <p:txBody>
          <a:bodyPr/>
          <a:lstStyle/>
          <a:p>
            <a:fld id="{4AE66E7F-8BDB-4576-9389-78EC3731E1F2}" type="slidenum">
              <a:rPr lang="en-US" smtClean="0"/>
              <a:t>21</a:t>
            </a:fld>
            <a:endParaRPr lang="en-US"/>
          </a:p>
        </p:txBody>
      </p:sp>
      <p:sp>
        <p:nvSpPr>
          <p:cNvPr id="2" name="Oval 1"/>
          <p:cNvSpPr/>
          <p:nvPr/>
        </p:nvSpPr>
        <p:spPr>
          <a:xfrm>
            <a:off x="1638300" y="828675"/>
            <a:ext cx="1171575" cy="10477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581400" y="1198661"/>
            <a:ext cx="765175" cy="307777"/>
          </a:xfrm>
          <a:prstGeom prst="rect">
            <a:avLst/>
          </a:prstGeom>
          <a:solidFill>
            <a:srgbClr val="00FF00"/>
          </a:solidFill>
        </p:spPr>
        <p:txBody>
          <a:bodyPr wrap="square" rtlCol="0">
            <a:spAutoFit/>
          </a:bodyPr>
          <a:lstStyle/>
          <a:p>
            <a:pPr algn="ctr"/>
            <a:r>
              <a:rPr lang="en-US" sz="1400" dirty="0"/>
              <a:t>718246</a:t>
            </a:r>
          </a:p>
        </p:txBody>
      </p:sp>
      <p:cxnSp>
        <p:nvCxnSpPr>
          <p:cNvPr id="6" name="Straight Arrow Connector 5"/>
          <p:cNvCxnSpPr>
            <a:stCxn id="3" idx="1"/>
            <a:endCxn id="2" idx="6"/>
          </p:cNvCxnSpPr>
          <p:nvPr/>
        </p:nvCxnSpPr>
        <p:spPr>
          <a:xfrm flipH="1">
            <a:off x="2809875" y="1352550"/>
            <a:ext cx="771525"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19029" y="4528107"/>
            <a:ext cx="6896100"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Wrap cables and harness in .875” split conduit (210466) and secure with electrical tape</a:t>
            </a:r>
          </a:p>
          <a:p>
            <a:pPr marL="285750" indent="-285750">
              <a:buFont typeface="Arial" panose="020B0604020202020204" pitchFamily="34" charset="0"/>
              <a:buChar char="•"/>
            </a:pPr>
            <a:r>
              <a:rPr lang="en-US" sz="1400" dirty="0"/>
              <a:t>Insert grommet (718246) into frame in the location shown above and route cables/harness through </a:t>
            </a:r>
          </a:p>
        </p:txBody>
      </p:sp>
      <p:sp>
        <p:nvSpPr>
          <p:cNvPr id="12" name="TextBox 11"/>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15 of 67</a:t>
            </a:r>
          </a:p>
        </p:txBody>
      </p:sp>
      <p:sp>
        <p:nvSpPr>
          <p:cNvPr id="4" name="TextBox 3"/>
          <p:cNvSpPr txBox="1"/>
          <p:nvPr/>
        </p:nvSpPr>
        <p:spPr>
          <a:xfrm>
            <a:off x="819150" y="2505075"/>
            <a:ext cx="790575" cy="307777"/>
          </a:xfrm>
          <a:prstGeom prst="rect">
            <a:avLst/>
          </a:prstGeom>
          <a:solidFill>
            <a:srgbClr val="00FF00"/>
          </a:solidFill>
        </p:spPr>
        <p:txBody>
          <a:bodyPr wrap="square" rtlCol="0">
            <a:spAutoFit/>
          </a:bodyPr>
          <a:lstStyle/>
          <a:p>
            <a:pPr algn="ctr"/>
            <a:r>
              <a:rPr lang="en-US" sz="1400" dirty="0"/>
              <a:t>210466</a:t>
            </a:r>
          </a:p>
        </p:txBody>
      </p:sp>
      <p:cxnSp>
        <p:nvCxnSpPr>
          <p:cNvPr id="10" name="Straight Arrow Connector 9"/>
          <p:cNvCxnSpPr>
            <a:stCxn id="4" idx="3"/>
          </p:cNvCxnSpPr>
          <p:nvPr/>
        </p:nvCxnSpPr>
        <p:spPr>
          <a:xfrm flipV="1">
            <a:off x="1609725" y="2658963"/>
            <a:ext cx="409575"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487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22</a:t>
            </a:fld>
            <a:endParaRPr lang="en-US"/>
          </a:p>
        </p:txBody>
      </p:sp>
      <p:sp>
        <p:nvSpPr>
          <p:cNvPr id="5" name="Rectangle 4"/>
          <p:cNvSpPr/>
          <p:nvPr/>
        </p:nvSpPr>
        <p:spPr>
          <a:xfrm>
            <a:off x="894867" y="5833133"/>
            <a:ext cx="7354266" cy="523220"/>
          </a:xfrm>
          <a:prstGeom prst="rect">
            <a:avLst/>
          </a:prstGeom>
        </p:spPr>
        <p:txBody>
          <a:bodyPr wrap="square">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rPr>
              <a:t>Install clamp (3400999) on top of bracket (718427 – previously</a:t>
            </a:r>
            <a:r>
              <a:rPr kumimoji="0" lang="en-US" sz="1400" b="0" i="0" u="none" strike="noStrike" kern="0" cap="none" spc="0" normalizeH="0" noProof="0" dirty="0">
                <a:ln>
                  <a:noFill/>
                </a:ln>
                <a:solidFill>
                  <a:prstClr val="black"/>
                </a:solidFill>
                <a:effectLst/>
                <a:uLnTx/>
                <a:uFillTx/>
              </a:rPr>
              <a:t> installed in station 1</a:t>
            </a:r>
            <a:r>
              <a:rPr kumimoji="0" lang="en-US" sz="1400" b="0" i="0" u="none" strike="noStrike" kern="0" cap="none" spc="0" normalizeH="0" baseline="0" noProof="0" dirty="0">
                <a:ln>
                  <a:noFill/>
                </a:ln>
                <a:solidFill>
                  <a:prstClr val="black"/>
                </a:solidFill>
                <a:effectLst/>
                <a:uLnTx/>
                <a:uFillTx/>
              </a:rPr>
              <a:t>) with screw (717030), washer (3400384), and nyloc nut (600934), zip</a:t>
            </a:r>
            <a:r>
              <a:rPr kumimoji="0" lang="en-US" sz="1400" b="0" i="0" u="none" strike="noStrike" kern="0" cap="none" spc="0" normalizeH="0" noProof="0" dirty="0">
                <a:ln>
                  <a:noFill/>
                </a:ln>
                <a:solidFill>
                  <a:prstClr val="black"/>
                </a:solidFill>
                <a:effectLst/>
                <a:uLnTx/>
                <a:uFillTx/>
              </a:rPr>
              <a:t> tie to frame when completed</a:t>
            </a:r>
            <a:endParaRPr kumimoji="0" lang="en-US" sz="1400" b="0" i="0" u="none" strike="noStrike" kern="0" cap="none" spc="0" normalizeH="0" baseline="0" noProof="0" dirty="0">
              <a:ln>
                <a:noFill/>
              </a:ln>
              <a:solidFill>
                <a:prstClr val="black"/>
              </a:solidFill>
              <a:effectLst/>
              <a:uLnTx/>
              <a:uFillTx/>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2437" y="184666"/>
            <a:ext cx="7399126" cy="5549345"/>
          </a:xfrm>
          <a:prstGeom prst="rect">
            <a:avLst/>
          </a:prstGeom>
        </p:spPr>
      </p:pic>
      <p:sp>
        <p:nvSpPr>
          <p:cNvPr id="7" name="TextBox 6"/>
          <p:cNvSpPr txBox="1"/>
          <p:nvPr/>
        </p:nvSpPr>
        <p:spPr>
          <a:xfrm>
            <a:off x="6115050" y="2804636"/>
            <a:ext cx="876300" cy="307777"/>
          </a:xfrm>
          <a:prstGeom prst="rect">
            <a:avLst/>
          </a:prstGeom>
          <a:solidFill>
            <a:srgbClr val="00FF00"/>
          </a:solid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3400999</a:t>
            </a:r>
          </a:p>
        </p:txBody>
      </p:sp>
      <p:cxnSp>
        <p:nvCxnSpPr>
          <p:cNvPr id="8" name="Straight Arrow Connector 7"/>
          <p:cNvCxnSpPr>
            <a:stCxn id="7" idx="1"/>
          </p:cNvCxnSpPr>
          <p:nvPr/>
        </p:nvCxnSpPr>
        <p:spPr>
          <a:xfrm flipH="1">
            <a:off x="5715000" y="2958525"/>
            <a:ext cx="400050" cy="7639"/>
          </a:xfrm>
          <a:prstGeom prst="straightConnector1">
            <a:avLst/>
          </a:prstGeom>
          <a:noFill/>
          <a:ln w="6350" cap="flat" cmpd="sng" algn="ctr">
            <a:solidFill>
              <a:srgbClr val="00FF00"/>
            </a:solidFill>
            <a:prstDash val="solid"/>
            <a:miter lim="800000"/>
            <a:tailEnd type="triangle"/>
          </a:ln>
          <a:effectLst/>
        </p:spPr>
      </p:cxnSp>
      <p:sp>
        <p:nvSpPr>
          <p:cNvPr id="9" name="Oval 8"/>
          <p:cNvSpPr/>
          <p:nvPr/>
        </p:nvSpPr>
        <p:spPr>
          <a:xfrm>
            <a:off x="5000625" y="3588781"/>
            <a:ext cx="685800" cy="548759"/>
          </a:xfrm>
          <a:prstGeom prst="ellipse">
            <a:avLst/>
          </a:prstGeom>
          <a:noFill/>
          <a:ln w="12700" cap="flat" cmpd="sng" algn="ctr">
            <a:solidFill>
              <a:srgbClr val="00FF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3611907" y="3493828"/>
            <a:ext cx="952500" cy="738664"/>
          </a:xfrm>
          <a:prstGeom prst="rect">
            <a:avLst/>
          </a:prstGeom>
          <a:solidFill>
            <a:srgbClr val="00FF00"/>
          </a:solid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717030</a:t>
            </a:r>
          </a:p>
          <a:p>
            <a:pPr marL="0" marR="0" lvl="0" indent="0" algn="ctr" defTabSz="457200" eaLnBrk="1" fontAlgn="auto" latinLnBrk="0" hangingPunct="1">
              <a:lnSpc>
                <a:spcPct val="100000"/>
              </a:lnSpc>
              <a:spcBef>
                <a:spcPts val="0"/>
              </a:spcBef>
              <a:spcAft>
                <a:spcPts val="0"/>
              </a:spcAft>
              <a:buClrTx/>
              <a:buSzTx/>
              <a:buFontTx/>
              <a:buNone/>
              <a:tabLst/>
              <a:defRPr/>
            </a:pPr>
            <a:r>
              <a:rPr lang="en-US" sz="1400" kern="0" dirty="0">
                <a:solidFill>
                  <a:prstClr val="black"/>
                </a:solidFill>
              </a:rPr>
              <a:t>3400384</a:t>
            </a:r>
            <a:endParaRPr kumimoji="0" lang="en-US" sz="1400" b="0"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600934</a:t>
            </a:r>
          </a:p>
        </p:txBody>
      </p:sp>
      <p:cxnSp>
        <p:nvCxnSpPr>
          <p:cNvPr id="11" name="Straight Arrow Connector 10"/>
          <p:cNvCxnSpPr>
            <a:stCxn id="10" idx="3"/>
            <a:endCxn id="9" idx="2"/>
          </p:cNvCxnSpPr>
          <p:nvPr/>
        </p:nvCxnSpPr>
        <p:spPr>
          <a:xfrm>
            <a:off x="4564407" y="3863160"/>
            <a:ext cx="436218" cy="1"/>
          </a:xfrm>
          <a:prstGeom prst="straightConnector1">
            <a:avLst/>
          </a:prstGeom>
          <a:noFill/>
          <a:ln w="6350" cap="flat" cmpd="sng" algn="ctr">
            <a:solidFill>
              <a:srgbClr val="00FF00"/>
            </a:solidFill>
            <a:prstDash val="solid"/>
            <a:miter lim="800000"/>
            <a:tailEnd type="triangle"/>
          </a:ln>
          <a:effectLst/>
        </p:spPr>
      </p:cxnSp>
      <p:sp>
        <p:nvSpPr>
          <p:cNvPr id="15" name="TextBox 1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16 of 67</a:t>
            </a:r>
          </a:p>
        </p:txBody>
      </p:sp>
    </p:spTree>
    <p:extLst>
      <p:ext uri="{BB962C8B-B14F-4D97-AF65-F5344CB8AC3E}">
        <p14:creationId xmlns:p14="http://schemas.microsoft.com/office/powerpoint/2010/main" val="2844452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1376" y="190500"/>
            <a:ext cx="4410075" cy="330755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1" y="190500"/>
            <a:ext cx="4410074" cy="3307556"/>
          </a:xfrm>
          <a:prstGeom prst="rect">
            <a:avLst/>
          </a:prstGeom>
        </p:spPr>
      </p:pic>
      <p:sp>
        <p:nvSpPr>
          <p:cNvPr id="8" name="Oval 7"/>
          <p:cNvSpPr/>
          <p:nvPr/>
        </p:nvSpPr>
        <p:spPr>
          <a:xfrm>
            <a:off x="1495425" y="2200275"/>
            <a:ext cx="847725" cy="8286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505074" y="1362075"/>
            <a:ext cx="619126" cy="5238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stCxn id="28" idx="3"/>
            <a:endCxn id="9" idx="7"/>
          </p:cNvCxnSpPr>
          <p:nvPr/>
        </p:nvCxnSpPr>
        <p:spPr>
          <a:xfrm flipH="1">
            <a:off x="3033531" y="1135910"/>
            <a:ext cx="643119" cy="30288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505074" y="342483"/>
            <a:ext cx="933450" cy="523220"/>
          </a:xfrm>
          <a:prstGeom prst="rect">
            <a:avLst/>
          </a:prstGeom>
          <a:solidFill>
            <a:srgbClr val="00FF00"/>
          </a:solidFill>
        </p:spPr>
        <p:txBody>
          <a:bodyPr wrap="square" rtlCol="0">
            <a:spAutoFit/>
          </a:bodyPr>
          <a:lstStyle/>
          <a:p>
            <a:pPr algn="ctr"/>
            <a:r>
              <a:rPr lang="en-US" sz="1400" dirty="0"/>
              <a:t>712026</a:t>
            </a:r>
          </a:p>
          <a:p>
            <a:pPr algn="ctr"/>
            <a:r>
              <a:rPr lang="en-US" sz="1400" dirty="0"/>
              <a:t>(2)711425</a:t>
            </a:r>
          </a:p>
        </p:txBody>
      </p:sp>
      <p:sp>
        <p:nvSpPr>
          <p:cNvPr id="21" name="TextBox 20"/>
          <p:cNvSpPr txBox="1"/>
          <p:nvPr/>
        </p:nvSpPr>
        <p:spPr>
          <a:xfrm>
            <a:off x="120650" y="2137558"/>
            <a:ext cx="819150" cy="954107"/>
          </a:xfrm>
          <a:prstGeom prst="rect">
            <a:avLst/>
          </a:prstGeom>
          <a:solidFill>
            <a:srgbClr val="00FF00"/>
          </a:solidFill>
        </p:spPr>
        <p:txBody>
          <a:bodyPr wrap="square" rtlCol="0">
            <a:spAutoFit/>
          </a:bodyPr>
          <a:lstStyle/>
          <a:p>
            <a:pPr algn="ctr"/>
            <a:r>
              <a:rPr lang="en-US" sz="1400" dirty="0"/>
              <a:t>3400999</a:t>
            </a:r>
          </a:p>
          <a:p>
            <a:pPr algn="ctr"/>
            <a:r>
              <a:rPr lang="en-US" sz="1400" dirty="0"/>
              <a:t>600934</a:t>
            </a:r>
          </a:p>
          <a:p>
            <a:pPr algn="ctr"/>
            <a:r>
              <a:rPr lang="en-US" sz="1400" dirty="0"/>
              <a:t>3400384</a:t>
            </a:r>
          </a:p>
          <a:p>
            <a:pPr algn="ctr"/>
            <a:r>
              <a:rPr lang="en-US" sz="1400" dirty="0"/>
              <a:t>717030</a:t>
            </a:r>
          </a:p>
        </p:txBody>
      </p:sp>
      <p:cxnSp>
        <p:nvCxnSpPr>
          <p:cNvPr id="23" name="Straight Arrow Connector 22"/>
          <p:cNvCxnSpPr>
            <a:stCxn id="21" idx="3"/>
            <a:endCxn id="8" idx="2"/>
          </p:cNvCxnSpPr>
          <p:nvPr/>
        </p:nvCxnSpPr>
        <p:spPr>
          <a:xfrm>
            <a:off x="939800" y="2614612"/>
            <a:ext cx="555625"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600449" y="2460722"/>
            <a:ext cx="742950" cy="307777"/>
          </a:xfrm>
          <a:prstGeom prst="rect">
            <a:avLst/>
          </a:prstGeom>
          <a:solidFill>
            <a:srgbClr val="00FF00"/>
          </a:solidFill>
        </p:spPr>
        <p:txBody>
          <a:bodyPr wrap="square" rtlCol="0">
            <a:spAutoFit/>
          </a:bodyPr>
          <a:lstStyle/>
          <a:p>
            <a:pPr algn="ctr"/>
            <a:r>
              <a:rPr lang="en-US" sz="1400" dirty="0"/>
              <a:t>730619</a:t>
            </a:r>
          </a:p>
        </p:txBody>
      </p:sp>
      <p:cxnSp>
        <p:nvCxnSpPr>
          <p:cNvPr id="27" name="Straight Arrow Connector 26"/>
          <p:cNvCxnSpPr>
            <a:stCxn id="25" idx="1"/>
          </p:cNvCxnSpPr>
          <p:nvPr/>
        </p:nvCxnSpPr>
        <p:spPr>
          <a:xfrm flipH="1" flipV="1">
            <a:off x="2505074" y="2137558"/>
            <a:ext cx="1095375" cy="47705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rotWithShape="1">
          <a:blip r:embed="rId4" cstate="print">
            <a:extLst>
              <a:ext uri="{28A0092B-C50C-407E-A947-70E740481C1C}">
                <a14:useLocalDpi xmlns:a14="http://schemas.microsoft.com/office/drawing/2010/main" val="0"/>
              </a:ext>
            </a:extLst>
          </a:blip>
          <a:srcRect l="54063" t="55139" r="30104" b="7222"/>
          <a:stretch/>
        </p:blipFill>
        <p:spPr>
          <a:xfrm rot="10800000">
            <a:off x="3676650" y="19179"/>
            <a:ext cx="1252718" cy="2233462"/>
          </a:xfrm>
          <a:prstGeom prst="rect">
            <a:avLst/>
          </a:prstGeom>
        </p:spPr>
      </p:pic>
      <p:sp>
        <p:nvSpPr>
          <p:cNvPr id="11" name="Rectangle 10"/>
          <p:cNvSpPr/>
          <p:nvPr/>
        </p:nvSpPr>
        <p:spPr>
          <a:xfrm>
            <a:off x="3676650" y="19179"/>
            <a:ext cx="1252718" cy="2233461"/>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a:stCxn id="16" idx="3"/>
          </p:cNvCxnSpPr>
          <p:nvPr/>
        </p:nvCxnSpPr>
        <p:spPr>
          <a:xfrm flipV="1">
            <a:off x="3438524" y="604092"/>
            <a:ext cx="682627"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6" idx="3"/>
          </p:cNvCxnSpPr>
          <p:nvPr/>
        </p:nvCxnSpPr>
        <p:spPr>
          <a:xfrm>
            <a:off x="3438524" y="604093"/>
            <a:ext cx="682627" cy="96037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42874" y="3840468"/>
            <a:ext cx="6591300" cy="2462213"/>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drive motor harness wires as shown in the picture on the right making sure the color code on the wires are matching the picture for the different speeds. </a:t>
            </a:r>
          </a:p>
          <a:p>
            <a:pPr marL="742950" lvl="1" indent="-285750">
              <a:buFont typeface="Arial" panose="020B0604020202020204" pitchFamily="34" charset="0"/>
              <a:buChar char="•"/>
            </a:pPr>
            <a:r>
              <a:rPr lang="en-US" sz="1400" dirty="0"/>
              <a:t>Red = W, Yellow = V, and Blue = U. Harness to plug. </a:t>
            </a:r>
          </a:p>
          <a:p>
            <a:pPr marL="285750" indent="-285750">
              <a:buFont typeface="Arial" panose="020B0604020202020204" pitchFamily="34" charset="0"/>
              <a:buChar char="•"/>
            </a:pPr>
            <a:r>
              <a:rPr lang="en-US" sz="1400" dirty="0"/>
              <a:t>Install harness into plug and cables onto drive wheel terminals. </a:t>
            </a:r>
          </a:p>
          <a:p>
            <a:pPr marL="285750" indent="-285750">
              <a:buFont typeface="Arial" panose="020B0604020202020204" pitchFamily="34" charset="0"/>
              <a:buChar char="•"/>
            </a:pPr>
            <a:r>
              <a:rPr lang="en-US" sz="1400" dirty="0"/>
              <a:t>Replace plastic cover onto drive wheel motor that was previously removed</a:t>
            </a:r>
          </a:p>
          <a:p>
            <a:pPr marL="285750" indent="-285750">
              <a:buFont typeface="Arial" panose="020B0604020202020204" pitchFamily="34" charset="0"/>
              <a:buChar char="•"/>
            </a:pPr>
            <a:r>
              <a:rPr lang="en-US" sz="1400" dirty="0"/>
              <a:t>Underneath grommet on frame, install 2 flange nuts (711425) and eye bolt (712026) so that support spring can be installed</a:t>
            </a:r>
          </a:p>
          <a:p>
            <a:pPr marL="285750" indent="-285750">
              <a:buFont typeface="Arial" panose="020B0604020202020204" pitchFamily="34" charset="0"/>
              <a:buChar char="•"/>
            </a:pPr>
            <a:r>
              <a:rPr lang="en-US" sz="1400" dirty="0"/>
              <a:t>Attach clamp (3400999) with screw (717030), conical washer (3400384), and flange nut (600934)</a:t>
            </a:r>
          </a:p>
          <a:p>
            <a:pPr marL="285750" indent="-285750">
              <a:buFont typeface="Arial" panose="020B0604020202020204" pitchFamily="34" charset="0"/>
              <a:buChar char="•"/>
            </a:pPr>
            <a:r>
              <a:rPr lang="en-US" sz="1400" dirty="0"/>
              <a:t>Attach spring (730619) to the clamp and eye bolt for harness &amp; cable support</a:t>
            </a:r>
          </a:p>
          <a:p>
            <a:pPr marL="742950" lvl="1" indent="-285750">
              <a:buFont typeface="Arial" panose="020B0604020202020204" pitchFamily="34" charset="0"/>
              <a:buChar char="•"/>
            </a:pPr>
            <a:r>
              <a:rPr lang="en-US" sz="1400" dirty="0"/>
              <a:t>NOTE: TURN WHEEL ALL THE WAY TO THE RIGHT BEFORE INSTALLING SPRING</a:t>
            </a:r>
          </a:p>
        </p:txBody>
      </p:sp>
      <p:sp>
        <p:nvSpPr>
          <p:cNvPr id="33" name="TextBox 32"/>
          <p:cNvSpPr txBox="1"/>
          <p:nvPr/>
        </p:nvSpPr>
        <p:spPr>
          <a:xfrm>
            <a:off x="7019925" y="4230883"/>
            <a:ext cx="1771650" cy="1169551"/>
          </a:xfrm>
          <a:prstGeom prst="rect">
            <a:avLst/>
          </a:prstGeom>
          <a:noFill/>
          <a:ln>
            <a:solidFill>
              <a:srgbClr val="00FF00"/>
            </a:solidFill>
          </a:ln>
        </p:spPr>
        <p:txBody>
          <a:bodyPr wrap="square" rtlCol="0">
            <a:spAutoFit/>
          </a:bodyPr>
          <a:lstStyle/>
          <a:p>
            <a:pPr algn="ctr"/>
            <a:r>
              <a:rPr lang="en-US" sz="1400" u="sng" dirty="0"/>
              <a:t>Wire Colors:</a:t>
            </a:r>
          </a:p>
          <a:p>
            <a:pPr marL="285750" indent="-285750" algn="ctr">
              <a:buFont typeface="Arial" panose="020B0604020202020204" pitchFamily="34" charset="0"/>
              <a:buChar char="•"/>
            </a:pPr>
            <a:r>
              <a:rPr lang="en-US" sz="1400" dirty="0"/>
              <a:t>719401 – Blue</a:t>
            </a:r>
          </a:p>
          <a:p>
            <a:pPr marL="285750" indent="-285750" algn="ctr">
              <a:buFont typeface="Arial" panose="020B0604020202020204" pitchFamily="34" charset="0"/>
              <a:buChar char="•"/>
            </a:pPr>
            <a:r>
              <a:rPr lang="en-US" sz="1400" dirty="0"/>
              <a:t>719402 – Yellow</a:t>
            </a:r>
          </a:p>
          <a:p>
            <a:pPr marL="285750" indent="-285750" algn="ctr">
              <a:buFont typeface="Arial" panose="020B0604020202020204" pitchFamily="34" charset="0"/>
              <a:buChar char="•"/>
            </a:pPr>
            <a:r>
              <a:rPr lang="en-US" sz="1400" dirty="0"/>
              <a:t>719403 – Red </a:t>
            </a:r>
          </a:p>
          <a:p>
            <a:pPr marL="285750" indent="-285750" algn="ctr">
              <a:buFont typeface="Arial" panose="020B0604020202020204" pitchFamily="34" charset="0"/>
              <a:buChar char="•"/>
            </a:pPr>
            <a:r>
              <a:rPr lang="en-US" sz="1400" dirty="0"/>
              <a:t>719404 – Harness</a:t>
            </a:r>
          </a:p>
        </p:txBody>
      </p:sp>
      <p:sp>
        <p:nvSpPr>
          <p:cNvPr id="34" name="Oval 33"/>
          <p:cNvSpPr/>
          <p:nvPr/>
        </p:nvSpPr>
        <p:spPr>
          <a:xfrm>
            <a:off x="5514972" y="-1"/>
            <a:ext cx="2571751" cy="22002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17 of 67</a:t>
            </a:r>
          </a:p>
        </p:txBody>
      </p:sp>
      <p:sp>
        <p:nvSpPr>
          <p:cNvPr id="7" name="TextBox 6"/>
          <p:cNvSpPr txBox="1"/>
          <p:nvPr/>
        </p:nvSpPr>
        <p:spPr>
          <a:xfrm>
            <a:off x="239713" y="3241632"/>
            <a:ext cx="8696325" cy="276999"/>
          </a:xfrm>
          <a:prstGeom prst="rect">
            <a:avLst/>
          </a:prstGeom>
          <a:solidFill>
            <a:srgbClr val="FFFF00"/>
          </a:solidFill>
        </p:spPr>
        <p:txBody>
          <a:bodyPr wrap="square" rtlCol="0">
            <a:spAutoFit/>
          </a:bodyPr>
          <a:lstStyle/>
          <a:p>
            <a:pPr algn="ctr"/>
            <a:r>
              <a:rPr lang="en-US" sz="1200" dirty="0"/>
              <a:t>NOTE: INSTALL WIRE CONNECTIONS BEFORE INSTALLING SPRING &amp;TURN WHEEL ALL THE WAY TO THE RIGHT BEFORE INSTALLING SPRING</a:t>
            </a:r>
          </a:p>
        </p:txBody>
      </p:sp>
      <p:sp>
        <p:nvSpPr>
          <p:cNvPr id="12" name="TextBox 11"/>
          <p:cNvSpPr txBox="1"/>
          <p:nvPr/>
        </p:nvSpPr>
        <p:spPr>
          <a:xfrm>
            <a:off x="727149" y="3519293"/>
            <a:ext cx="7721452" cy="276999"/>
          </a:xfrm>
          <a:prstGeom prst="rect">
            <a:avLst/>
          </a:prstGeom>
          <a:solidFill>
            <a:srgbClr val="FFFF00"/>
          </a:solidFill>
        </p:spPr>
        <p:txBody>
          <a:bodyPr wrap="square" rtlCol="0">
            <a:spAutoFit/>
          </a:bodyPr>
          <a:lstStyle/>
          <a:p>
            <a:pPr algn="ctr"/>
            <a:r>
              <a:rPr lang="en-US" sz="1200" dirty="0"/>
              <a:t>Note: if washers and nuts are not included on drive motor wire terminals, use 6 (12022059) nuts and 6 (600947) washers </a:t>
            </a:r>
          </a:p>
        </p:txBody>
      </p:sp>
    </p:spTree>
    <p:extLst>
      <p:ext uri="{BB962C8B-B14F-4D97-AF65-F5344CB8AC3E}">
        <p14:creationId xmlns:p14="http://schemas.microsoft.com/office/powerpoint/2010/main" val="451234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24</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18 of 67</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05594" y="1117243"/>
            <a:ext cx="5983288" cy="4487466"/>
          </a:xfrm>
          <a:prstGeom prst="rect">
            <a:avLst/>
          </a:prstGeom>
        </p:spPr>
      </p:pic>
      <p:sp>
        <p:nvSpPr>
          <p:cNvPr id="8" name="TextBox 7"/>
          <p:cNvSpPr txBox="1"/>
          <p:nvPr/>
        </p:nvSpPr>
        <p:spPr>
          <a:xfrm>
            <a:off x="5141416" y="2490667"/>
            <a:ext cx="3871317"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wire harness (719498) to the blue panel section labeled “front” in the electrical box with the following connections:</a:t>
            </a:r>
          </a:p>
          <a:p>
            <a:pPr marL="742950" lvl="1" indent="-285750">
              <a:buFont typeface="Arial" panose="020B0604020202020204" pitchFamily="34" charset="0"/>
              <a:buChar char="•"/>
            </a:pPr>
            <a:r>
              <a:rPr lang="en-US" sz="1400" dirty="0"/>
              <a:t>Top = Red, Left = Yellow, and Right = Blue</a:t>
            </a:r>
          </a:p>
          <a:p>
            <a:pPr marL="285750" indent="-285750">
              <a:buFont typeface="Arial" panose="020B0604020202020204" pitchFamily="34" charset="0"/>
              <a:buChar char="•"/>
            </a:pPr>
            <a:r>
              <a:rPr lang="en-US" sz="1400" dirty="0"/>
              <a:t>Connect plug with brown/grey/white/yellow/green wires to the location shown at the bottom of the picture</a:t>
            </a:r>
          </a:p>
        </p:txBody>
      </p:sp>
      <p:sp>
        <p:nvSpPr>
          <p:cNvPr id="9" name="Oval 8"/>
          <p:cNvSpPr/>
          <p:nvPr/>
        </p:nvSpPr>
        <p:spPr>
          <a:xfrm>
            <a:off x="1247775" y="4429125"/>
            <a:ext cx="971550" cy="7715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800225" y="2276474"/>
            <a:ext cx="1409700" cy="20288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019300" y="2495550"/>
            <a:ext cx="285750" cy="247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516683" y="2571750"/>
            <a:ext cx="304800" cy="304800"/>
          </a:xfrm>
          <a:prstGeom prst="ellipse">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219325" y="2743200"/>
            <a:ext cx="297357" cy="295276"/>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143376" y="2619375"/>
            <a:ext cx="786408" cy="307777"/>
          </a:xfrm>
          <a:prstGeom prst="rect">
            <a:avLst/>
          </a:prstGeom>
          <a:solidFill>
            <a:srgbClr val="00FF00"/>
          </a:solidFill>
        </p:spPr>
        <p:txBody>
          <a:bodyPr wrap="square" rtlCol="0">
            <a:spAutoFit/>
          </a:bodyPr>
          <a:lstStyle/>
          <a:p>
            <a:pPr algn="ctr"/>
            <a:r>
              <a:rPr lang="en-US" sz="1400" dirty="0"/>
              <a:t>719498</a:t>
            </a:r>
          </a:p>
        </p:txBody>
      </p:sp>
      <p:cxnSp>
        <p:nvCxnSpPr>
          <p:cNvPr id="16" name="Straight Arrow Connector 15"/>
          <p:cNvCxnSpPr>
            <a:stCxn id="14" idx="1"/>
          </p:cNvCxnSpPr>
          <p:nvPr/>
        </p:nvCxnSpPr>
        <p:spPr>
          <a:xfrm flipH="1" flipV="1">
            <a:off x="3657600" y="2773263"/>
            <a:ext cx="485776"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3393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25</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19 of 67</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207468" y="1001751"/>
            <a:ext cx="5059363" cy="3794522"/>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71054" y="1001750"/>
            <a:ext cx="5059364" cy="3794524"/>
          </a:xfrm>
          <a:prstGeom prst="rect">
            <a:avLst/>
          </a:prstGeom>
        </p:spPr>
      </p:pic>
      <p:cxnSp>
        <p:nvCxnSpPr>
          <p:cNvPr id="8" name="Straight Arrow Connector 7"/>
          <p:cNvCxnSpPr/>
          <p:nvPr/>
        </p:nvCxnSpPr>
        <p:spPr>
          <a:xfrm flipH="1">
            <a:off x="2173486" y="1552576"/>
            <a:ext cx="663180" cy="781048"/>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1922266" y="2437649"/>
            <a:ext cx="251220" cy="271846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5705477" y="1085851"/>
            <a:ext cx="895350" cy="466726"/>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172202" y="3419475"/>
            <a:ext cx="704850" cy="3619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256866" y="949882"/>
            <a:ext cx="1114425" cy="738664"/>
          </a:xfrm>
          <a:prstGeom prst="rect">
            <a:avLst/>
          </a:prstGeom>
          <a:solidFill>
            <a:srgbClr val="00FF00"/>
          </a:solidFill>
        </p:spPr>
        <p:txBody>
          <a:bodyPr wrap="square" rtlCol="0">
            <a:spAutoFit/>
          </a:bodyPr>
          <a:lstStyle/>
          <a:p>
            <a:pPr algn="ctr"/>
            <a:r>
              <a:rPr lang="en-US" sz="1400" dirty="0"/>
              <a:t>(2)731218</a:t>
            </a:r>
          </a:p>
          <a:p>
            <a:pPr algn="ctr"/>
            <a:r>
              <a:rPr lang="en-US" sz="1400" dirty="0"/>
              <a:t>(2)11038098</a:t>
            </a:r>
          </a:p>
          <a:p>
            <a:pPr algn="ctr"/>
            <a:r>
              <a:rPr lang="en-US" sz="1400" dirty="0"/>
              <a:t>(2)3400383</a:t>
            </a:r>
          </a:p>
        </p:txBody>
      </p:sp>
      <p:cxnSp>
        <p:nvCxnSpPr>
          <p:cNvPr id="17" name="Straight Arrow Connector 16"/>
          <p:cNvCxnSpPr>
            <a:stCxn id="15" idx="1"/>
            <a:endCxn id="13" idx="6"/>
          </p:cNvCxnSpPr>
          <p:nvPr/>
        </p:nvCxnSpPr>
        <p:spPr>
          <a:xfrm flipH="1">
            <a:off x="6600827" y="1319214"/>
            <a:ext cx="656039"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33437" y="5729108"/>
            <a:ext cx="7477125"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Route wire harness from electrical box across the frame and to the scrub deck controller motor</a:t>
            </a:r>
          </a:p>
          <a:p>
            <a:pPr marL="285750" indent="-285750">
              <a:buFont typeface="Arial" panose="020B0604020202020204" pitchFamily="34" charset="0"/>
              <a:buChar char="•"/>
            </a:pPr>
            <a:r>
              <a:rPr lang="en-US" sz="1400" dirty="0"/>
              <a:t>Secure with 2 p-clamps (731218), 2 screws (11038098), and 2 conical washers (3400383)</a:t>
            </a:r>
          </a:p>
        </p:txBody>
      </p:sp>
    </p:spTree>
    <p:extLst>
      <p:ext uri="{BB962C8B-B14F-4D97-AF65-F5344CB8AC3E}">
        <p14:creationId xmlns:p14="http://schemas.microsoft.com/office/powerpoint/2010/main" val="36130837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26</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956" y="369332"/>
            <a:ext cx="4464044" cy="3348033"/>
          </a:xfrm>
          <a:prstGeom prst="rect">
            <a:avLst/>
          </a:prstGeom>
        </p:spPr>
      </p:pic>
      <p:sp>
        <p:nvSpPr>
          <p:cNvPr id="6" name="TextBox 5"/>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20 of 67</a:t>
            </a:r>
          </a:p>
        </p:txBody>
      </p:sp>
      <p:sp>
        <p:nvSpPr>
          <p:cNvPr id="8" name="TextBox 7"/>
          <p:cNvSpPr txBox="1"/>
          <p:nvPr/>
        </p:nvSpPr>
        <p:spPr>
          <a:xfrm>
            <a:off x="495300" y="2247900"/>
            <a:ext cx="742950" cy="307777"/>
          </a:xfrm>
          <a:prstGeom prst="rect">
            <a:avLst/>
          </a:prstGeom>
          <a:solidFill>
            <a:srgbClr val="00FF00"/>
          </a:solidFill>
        </p:spPr>
        <p:txBody>
          <a:bodyPr wrap="square" rtlCol="0">
            <a:spAutoFit/>
          </a:bodyPr>
          <a:lstStyle/>
          <a:p>
            <a:pPr algn="ctr"/>
            <a:r>
              <a:rPr lang="en-US" sz="1400" dirty="0"/>
              <a:t>719498</a:t>
            </a:r>
          </a:p>
        </p:txBody>
      </p:sp>
      <p:cxnSp>
        <p:nvCxnSpPr>
          <p:cNvPr id="10" name="Straight Arrow Connector 9"/>
          <p:cNvCxnSpPr>
            <a:stCxn id="8" idx="3"/>
          </p:cNvCxnSpPr>
          <p:nvPr/>
        </p:nvCxnSpPr>
        <p:spPr>
          <a:xfrm flipV="1">
            <a:off x="1238250" y="2401788"/>
            <a:ext cx="581025"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rotWithShape="1">
          <a:blip r:embed="rId3" cstate="print">
            <a:extLst>
              <a:ext uri="{28A0092B-C50C-407E-A947-70E740481C1C}">
                <a14:useLocalDpi xmlns:a14="http://schemas.microsoft.com/office/drawing/2010/main" val="0"/>
              </a:ext>
            </a:extLst>
          </a:blip>
          <a:srcRect l="8216"/>
          <a:stretch/>
        </p:blipFill>
        <p:spPr>
          <a:xfrm rot="16200000">
            <a:off x="4988836" y="426362"/>
            <a:ext cx="3566877" cy="2914650"/>
          </a:xfrm>
          <a:prstGeom prst="rect">
            <a:avLst/>
          </a:prstGeom>
        </p:spPr>
      </p:pic>
      <p:sp>
        <p:nvSpPr>
          <p:cNvPr id="21" name="Rectangle 20"/>
          <p:cNvSpPr/>
          <p:nvPr/>
        </p:nvSpPr>
        <p:spPr>
          <a:xfrm>
            <a:off x="5314949" y="100248"/>
            <a:ext cx="2914651" cy="3566878"/>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019300" y="2043348"/>
            <a:ext cx="1076324" cy="842727"/>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a:stCxn id="20" idx="0"/>
            <a:endCxn id="22" idx="6"/>
          </p:cNvCxnSpPr>
          <p:nvPr/>
        </p:nvCxnSpPr>
        <p:spPr>
          <a:xfrm flipH="1">
            <a:off x="3095624" y="1883687"/>
            <a:ext cx="2219326" cy="58102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rotWithShape="1">
          <a:blip r:embed="rId4" cstate="print">
            <a:extLst>
              <a:ext uri="{28A0092B-C50C-407E-A947-70E740481C1C}">
                <a14:useLocalDpi xmlns:a14="http://schemas.microsoft.com/office/drawing/2010/main" val="0"/>
              </a:ext>
            </a:extLst>
          </a:blip>
          <a:srcRect l="19125" r="38185"/>
          <a:stretch/>
        </p:blipFill>
        <p:spPr>
          <a:xfrm rot="5400000">
            <a:off x="1069533" y="2829373"/>
            <a:ext cx="2540888" cy="4464044"/>
          </a:xfrm>
          <a:prstGeom prst="rect">
            <a:avLst/>
          </a:prstGeom>
        </p:spPr>
      </p:pic>
      <p:sp>
        <p:nvSpPr>
          <p:cNvPr id="26" name="Rectangle 25"/>
          <p:cNvSpPr/>
          <p:nvPr/>
        </p:nvSpPr>
        <p:spPr>
          <a:xfrm>
            <a:off x="107955" y="3790951"/>
            <a:ext cx="4464044" cy="2540888"/>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a:stCxn id="26" idx="0"/>
            <a:endCxn id="22" idx="4"/>
          </p:cNvCxnSpPr>
          <p:nvPr/>
        </p:nvCxnSpPr>
        <p:spPr>
          <a:xfrm flipV="1">
            <a:off x="2339977" y="2886075"/>
            <a:ext cx="217485" cy="90487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724400" y="4426964"/>
            <a:ext cx="4333875"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wire harness (719498) to the front scrub deck control motor on the left of the scrub deck in the following order as shown above:</a:t>
            </a:r>
          </a:p>
          <a:p>
            <a:pPr marL="742950" lvl="1" indent="-285750">
              <a:buFont typeface="Arial" panose="020B0604020202020204" pitchFamily="34" charset="0"/>
              <a:buChar char="•"/>
            </a:pPr>
            <a:r>
              <a:rPr lang="en-US" sz="1400" dirty="0"/>
              <a:t>Top = Red, Middle = Yellow, and Blue = Bottom</a:t>
            </a:r>
          </a:p>
          <a:p>
            <a:pPr marL="285750" indent="-285750">
              <a:buFont typeface="Arial" panose="020B0604020202020204" pitchFamily="34" charset="0"/>
              <a:buChar char="•"/>
            </a:pPr>
            <a:r>
              <a:rPr lang="en-US" sz="1400" dirty="0"/>
              <a:t>Connect plug from the harness to the plug on the brush motor as shown on the left</a:t>
            </a:r>
          </a:p>
        </p:txBody>
      </p:sp>
    </p:spTree>
    <p:extLst>
      <p:ext uri="{BB962C8B-B14F-4D97-AF65-F5344CB8AC3E}">
        <p14:creationId xmlns:p14="http://schemas.microsoft.com/office/powerpoint/2010/main" val="1699561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27</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21 of 67</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30201" y="1123394"/>
            <a:ext cx="6032500" cy="4524375"/>
          </a:xfrm>
          <a:prstGeom prst="rect">
            <a:avLst/>
          </a:prstGeom>
        </p:spPr>
      </p:pic>
      <p:sp>
        <p:nvSpPr>
          <p:cNvPr id="7" name="TextBox 6"/>
          <p:cNvSpPr txBox="1"/>
          <p:nvPr/>
        </p:nvSpPr>
        <p:spPr>
          <a:xfrm>
            <a:off x="5141416" y="2490667"/>
            <a:ext cx="3871317"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wire harness (719499) to the blue panel section labeled “rear” with the following connections:</a:t>
            </a:r>
          </a:p>
          <a:p>
            <a:pPr marL="742950" lvl="1" indent="-285750">
              <a:buFont typeface="Arial" panose="020B0604020202020204" pitchFamily="34" charset="0"/>
              <a:buChar char="•"/>
            </a:pPr>
            <a:r>
              <a:rPr lang="en-US" sz="1400" dirty="0"/>
              <a:t>Top = Red, Left = Yellow, and Right = Blue</a:t>
            </a:r>
          </a:p>
          <a:p>
            <a:pPr marL="285750" indent="-285750">
              <a:buFont typeface="Arial" panose="020B0604020202020204" pitchFamily="34" charset="0"/>
              <a:buChar char="•"/>
            </a:pPr>
            <a:r>
              <a:rPr lang="en-US" sz="1400" dirty="0"/>
              <a:t>Connect plug with brown/grey/white/yellow/green wires to the location shown at the bottom of the picture</a:t>
            </a:r>
          </a:p>
        </p:txBody>
      </p:sp>
      <p:sp>
        <p:nvSpPr>
          <p:cNvPr id="8" name="Oval 7"/>
          <p:cNvSpPr/>
          <p:nvPr/>
        </p:nvSpPr>
        <p:spPr>
          <a:xfrm>
            <a:off x="1762126" y="619125"/>
            <a:ext cx="2495550" cy="347198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238375" y="933450"/>
            <a:ext cx="597396" cy="5429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028950" y="1047750"/>
            <a:ext cx="600075" cy="552450"/>
          </a:xfrm>
          <a:prstGeom prst="ellipse">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571750" y="1476375"/>
            <a:ext cx="571500" cy="56197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457325" y="3990975"/>
            <a:ext cx="1228725" cy="1162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945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28</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22 of 67</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910834"/>
            <a:ext cx="4562156" cy="3421617"/>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4581843" y="910833"/>
            <a:ext cx="4562157" cy="3421618"/>
          </a:xfrm>
          <a:prstGeom prst="rect">
            <a:avLst/>
          </a:prstGeom>
        </p:spPr>
      </p:pic>
      <p:cxnSp>
        <p:nvCxnSpPr>
          <p:cNvPr id="9" name="Straight Arrow Connector 8"/>
          <p:cNvCxnSpPr/>
          <p:nvPr/>
        </p:nvCxnSpPr>
        <p:spPr>
          <a:xfrm flipH="1">
            <a:off x="7964281" y="1567026"/>
            <a:ext cx="95251" cy="183832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962567" y="1890876"/>
            <a:ext cx="506205" cy="85725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38186" y="4873953"/>
            <a:ext cx="7664451"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Route harness (719499) out and underneath electrical box</a:t>
            </a:r>
          </a:p>
          <a:p>
            <a:pPr marL="285750" indent="-285750">
              <a:buFont typeface="Arial" panose="020B0604020202020204" pitchFamily="34" charset="0"/>
              <a:buChar char="•"/>
            </a:pPr>
            <a:r>
              <a:rPr lang="en-US" sz="1400" dirty="0"/>
              <a:t>Secure with p-clamp (731218), screw (11038098), conical washer (3400383), and nut (12040044)</a:t>
            </a:r>
          </a:p>
        </p:txBody>
      </p:sp>
      <p:sp>
        <p:nvSpPr>
          <p:cNvPr id="21" name="Oval 20"/>
          <p:cNvSpPr/>
          <p:nvPr/>
        </p:nvSpPr>
        <p:spPr>
          <a:xfrm>
            <a:off x="8059531" y="2348076"/>
            <a:ext cx="600075" cy="5810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8227805" y="3418051"/>
            <a:ext cx="916196" cy="738664"/>
          </a:xfrm>
          <a:prstGeom prst="rect">
            <a:avLst/>
          </a:prstGeom>
          <a:solidFill>
            <a:srgbClr val="00FF00"/>
          </a:solidFill>
        </p:spPr>
        <p:txBody>
          <a:bodyPr wrap="square" rtlCol="0">
            <a:spAutoFit/>
          </a:bodyPr>
          <a:lstStyle/>
          <a:p>
            <a:pPr algn="ctr"/>
            <a:r>
              <a:rPr lang="en-US" sz="1400" dirty="0"/>
              <a:t>731218</a:t>
            </a:r>
          </a:p>
          <a:p>
            <a:pPr algn="ctr"/>
            <a:r>
              <a:rPr lang="en-US" sz="1400" dirty="0"/>
              <a:t>11038098</a:t>
            </a:r>
          </a:p>
          <a:p>
            <a:pPr algn="ctr"/>
            <a:r>
              <a:rPr lang="en-US" sz="1400" dirty="0"/>
              <a:t>3400383</a:t>
            </a:r>
          </a:p>
        </p:txBody>
      </p:sp>
      <p:cxnSp>
        <p:nvCxnSpPr>
          <p:cNvPr id="25" name="Straight Arrow Connector 24"/>
          <p:cNvCxnSpPr>
            <a:stCxn id="23" idx="0"/>
            <a:endCxn id="21" idx="5"/>
          </p:cNvCxnSpPr>
          <p:nvPr/>
        </p:nvCxnSpPr>
        <p:spPr>
          <a:xfrm flipH="1" flipV="1">
            <a:off x="8571727" y="2844012"/>
            <a:ext cx="114176" cy="57403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725906" y="3418051"/>
            <a:ext cx="2238375" cy="1905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5725906" y="1890876"/>
            <a:ext cx="180975" cy="138112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1840123" y="2486188"/>
            <a:ext cx="628649" cy="261938"/>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8751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29</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23 of 67</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14300" y="369332"/>
            <a:ext cx="4352925" cy="3264694"/>
          </a:xfrm>
          <a:prstGeom prst="rect">
            <a:avLst/>
          </a:prstGeom>
        </p:spPr>
      </p:pic>
      <p:sp>
        <p:nvSpPr>
          <p:cNvPr id="7" name="Oval 6"/>
          <p:cNvSpPr/>
          <p:nvPr/>
        </p:nvSpPr>
        <p:spPr>
          <a:xfrm>
            <a:off x="866775" y="809625"/>
            <a:ext cx="1009650" cy="6667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333500" y="2333625"/>
            <a:ext cx="1352550" cy="75803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4648198" y="369332"/>
            <a:ext cx="4352926" cy="3264694"/>
          </a:xfrm>
          <a:prstGeom prst="rect">
            <a:avLst/>
          </a:prstGeom>
        </p:spPr>
      </p:pic>
      <p:sp>
        <p:nvSpPr>
          <p:cNvPr id="10" name="Rectangle 9"/>
          <p:cNvSpPr/>
          <p:nvPr/>
        </p:nvSpPr>
        <p:spPr>
          <a:xfrm>
            <a:off x="4648198" y="369331"/>
            <a:ext cx="4352926" cy="3264695"/>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10" idx="1"/>
            <a:endCxn id="7" idx="6"/>
          </p:cNvCxnSpPr>
          <p:nvPr/>
        </p:nvCxnSpPr>
        <p:spPr>
          <a:xfrm flipH="1" flipV="1">
            <a:off x="1876425" y="1143000"/>
            <a:ext cx="2771773" cy="85867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71499" y="4518135"/>
            <a:ext cx="8001002"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harness (719499) to the rear scrub deck control motor located on the right side of the scrub deck with the following connections: </a:t>
            </a:r>
          </a:p>
          <a:p>
            <a:pPr marL="742950" lvl="1" indent="-285750">
              <a:buFont typeface="Arial" panose="020B0604020202020204" pitchFamily="34" charset="0"/>
              <a:buChar char="•"/>
            </a:pPr>
            <a:r>
              <a:rPr lang="en-US" sz="1400" dirty="0"/>
              <a:t>Top = Blue, Middle = Yellow, and Bottom = Red</a:t>
            </a:r>
          </a:p>
          <a:p>
            <a:pPr marL="742950" lvl="1" indent="-285750">
              <a:buFont typeface="Arial" panose="020B0604020202020204" pitchFamily="34" charset="0"/>
              <a:buChar char="•"/>
            </a:pPr>
            <a:r>
              <a:rPr lang="en-US" sz="1400" dirty="0"/>
              <a:t>Connect plug on harness to the grey wire coming off of the brush motor </a:t>
            </a:r>
          </a:p>
        </p:txBody>
      </p:sp>
    </p:spTree>
    <p:extLst>
      <p:ext uri="{BB962C8B-B14F-4D97-AF65-F5344CB8AC3E}">
        <p14:creationId xmlns:p14="http://schemas.microsoft.com/office/powerpoint/2010/main" val="4050245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15" y="11652"/>
            <a:ext cx="5285713" cy="3964285"/>
          </a:xfrm>
          <a:prstGeom prst="rect">
            <a:avLst/>
          </a:prstGeom>
        </p:spPr>
      </p:pic>
      <p:sp>
        <p:nvSpPr>
          <p:cNvPr id="5" name="TextBox 4"/>
          <p:cNvSpPr txBox="1"/>
          <p:nvPr/>
        </p:nvSpPr>
        <p:spPr>
          <a:xfrm>
            <a:off x="0" y="0"/>
            <a:ext cx="2124075" cy="369332"/>
          </a:xfrm>
          <a:prstGeom prst="rect">
            <a:avLst/>
          </a:prstGeom>
          <a:solidFill>
            <a:schemeClr val="accent2"/>
          </a:solidFill>
        </p:spPr>
        <p:txBody>
          <a:bodyPr wrap="square" rtlCol="0">
            <a:spAutoFit/>
          </a:bodyPr>
          <a:lstStyle/>
          <a:p>
            <a:r>
              <a:rPr lang="en-US" dirty="0"/>
              <a:t>Back Panel </a:t>
            </a:r>
            <a:r>
              <a:rPr lang="en-US" dirty="0" err="1"/>
              <a:t>Pg</a:t>
            </a:r>
            <a:r>
              <a:rPr lang="en-US" dirty="0"/>
              <a:t> 1 of 1</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0010" y="2627338"/>
            <a:ext cx="5040960" cy="3780720"/>
          </a:xfrm>
          <a:prstGeom prst="rect">
            <a:avLst/>
          </a:prstGeom>
        </p:spPr>
      </p:pic>
      <p:sp>
        <p:nvSpPr>
          <p:cNvPr id="39" name="Oval 38"/>
          <p:cNvSpPr/>
          <p:nvPr/>
        </p:nvSpPr>
        <p:spPr>
          <a:xfrm>
            <a:off x="3807371" y="2157899"/>
            <a:ext cx="395287" cy="3619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1208365" y="2251453"/>
            <a:ext cx="448985" cy="4191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2066774" y="2866116"/>
            <a:ext cx="1371600" cy="738664"/>
          </a:xfrm>
          <a:prstGeom prst="rect">
            <a:avLst/>
          </a:prstGeom>
          <a:solidFill>
            <a:srgbClr val="00FF00"/>
          </a:solidFill>
        </p:spPr>
        <p:txBody>
          <a:bodyPr wrap="square" rtlCol="0">
            <a:spAutoFit/>
          </a:bodyPr>
          <a:lstStyle/>
          <a:p>
            <a:pPr algn="ctr"/>
            <a:r>
              <a:rPr lang="en-US" sz="1400" dirty="0"/>
              <a:t>(2)717024</a:t>
            </a:r>
          </a:p>
          <a:p>
            <a:pPr algn="ctr"/>
            <a:r>
              <a:rPr lang="en-US" sz="1400" dirty="0"/>
              <a:t>(2)3400384</a:t>
            </a:r>
          </a:p>
          <a:p>
            <a:pPr algn="ctr"/>
            <a:r>
              <a:rPr lang="en-US" sz="1400" dirty="0"/>
              <a:t>(2)600934</a:t>
            </a:r>
          </a:p>
        </p:txBody>
      </p:sp>
      <p:cxnSp>
        <p:nvCxnSpPr>
          <p:cNvPr id="54" name="Straight Arrow Connector 53"/>
          <p:cNvCxnSpPr>
            <a:stCxn id="52" idx="0"/>
            <a:endCxn id="39" idx="3"/>
          </p:cNvCxnSpPr>
          <p:nvPr/>
        </p:nvCxnSpPr>
        <p:spPr>
          <a:xfrm flipV="1">
            <a:off x="2752574" y="2466843"/>
            <a:ext cx="1112685" cy="39927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52" idx="0"/>
            <a:endCxn id="40" idx="5"/>
          </p:cNvCxnSpPr>
          <p:nvPr/>
        </p:nvCxnSpPr>
        <p:spPr>
          <a:xfrm flipH="1" flipV="1">
            <a:off x="1591598" y="2609177"/>
            <a:ext cx="1160976" cy="25693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629025" y="4284881"/>
            <a:ext cx="1018926" cy="307777"/>
          </a:xfrm>
          <a:prstGeom prst="rect">
            <a:avLst/>
          </a:prstGeom>
          <a:solidFill>
            <a:srgbClr val="00FF00"/>
          </a:solidFill>
        </p:spPr>
        <p:txBody>
          <a:bodyPr wrap="square" rtlCol="0">
            <a:spAutoFit/>
          </a:bodyPr>
          <a:lstStyle/>
          <a:p>
            <a:pPr algn="ctr"/>
            <a:r>
              <a:rPr lang="en-US" sz="1400" dirty="0"/>
              <a:t>L3-TG-S712</a:t>
            </a:r>
          </a:p>
        </p:txBody>
      </p:sp>
      <p:cxnSp>
        <p:nvCxnSpPr>
          <p:cNvPr id="10" name="Straight Arrow Connector 9"/>
          <p:cNvCxnSpPr>
            <a:stCxn id="6" idx="3"/>
          </p:cNvCxnSpPr>
          <p:nvPr/>
        </p:nvCxnSpPr>
        <p:spPr>
          <a:xfrm flipV="1">
            <a:off x="4647951" y="4410075"/>
            <a:ext cx="1190874" cy="2869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676900" y="852355"/>
            <a:ext cx="2914650"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Line up and install Seat Back Plate (L3-TG-S712) onto frame with 2 screws (717024), 2 conical washers (3400384), and 2 flange nuts (600934) as shown </a:t>
            </a:r>
          </a:p>
        </p:txBody>
      </p:sp>
      <p:sp>
        <p:nvSpPr>
          <p:cNvPr id="17" name="Date Placeholder 16"/>
          <p:cNvSpPr>
            <a:spLocks noGrp="1"/>
          </p:cNvSpPr>
          <p:nvPr>
            <p:ph type="dt" sz="half" idx="10"/>
          </p:nvPr>
        </p:nvSpPr>
        <p:spPr/>
        <p:txBody>
          <a:bodyPr/>
          <a:lstStyle/>
          <a:p>
            <a:r>
              <a:rPr lang="en-US"/>
              <a:t>8/15/2023</a:t>
            </a:r>
          </a:p>
        </p:txBody>
      </p:sp>
      <p:sp>
        <p:nvSpPr>
          <p:cNvPr id="18" name="Footer Placeholder 17"/>
          <p:cNvSpPr>
            <a:spLocks noGrp="1"/>
          </p:cNvSpPr>
          <p:nvPr>
            <p:ph type="ftr" sz="quarter" idx="11"/>
          </p:nvPr>
        </p:nvSpPr>
        <p:spPr/>
        <p:txBody>
          <a:bodyPr/>
          <a:lstStyle/>
          <a:p>
            <a:r>
              <a:rPr lang="en-US"/>
              <a:t>Nautilus E Final Assembly Station 2</a:t>
            </a:r>
          </a:p>
        </p:txBody>
      </p:sp>
      <p:sp>
        <p:nvSpPr>
          <p:cNvPr id="19" name="Slide Number Placeholder 18"/>
          <p:cNvSpPr>
            <a:spLocks noGrp="1"/>
          </p:cNvSpPr>
          <p:nvPr>
            <p:ph type="sldNum" sz="quarter" idx="12"/>
          </p:nvPr>
        </p:nvSpPr>
        <p:spPr/>
        <p:txBody>
          <a:bodyPr/>
          <a:lstStyle/>
          <a:p>
            <a:fld id="{4AE66E7F-8BDB-4576-9389-78EC3731E1F2}" type="slidenum">
              <a:rPr lang="en-US" smtClean="0"/>
              <a:t>3</a:t>
            </a:fld>
            <a:endParaRPr lang="en-US"/>
          </a:p>
        </p:txBody>
      </p:sp>
    </p:spTree>
    <p:extLst>
      <p:ext uri="{BB962C8B-B14F-4D97-AF65-F5344CB8AC3E}">
        <p14:creationId xmlns:p14="http://schemas.microsoft.com/office/powerpoint/2010/main" val="4119850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9583" r="8611"/>
          <a:stretch/>
        </p:blipFill>
        <p:spPr>
          <a:xfrm rot="5400000">
            <a:off x="184110" y="90660"/>
            <a:ext cx="3252996" cy="3566975"/>
          </a:xfrm>
          <a:prstGeom prst="rect">
            <a:avLst/>
          </a:prstGeom>
        </p:spPr>
      </p:pic>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t="31306" r="24197" b="13039"/>
          <a:stretch/>
        </p:blipFill>
        <p:spPr>
          <a:xfrm>
            <a:off x="196314" y="3538637"/>
            <a:ext cx="2552014" cy="1405286"/>
          </a:xfrm>
          <a:prstGeom prst="rect">
            <a:avLst/>
          </a:prstGeom>
        </p:spPr>
      </p:pic>
      <p:sp>
        <p:nvSpPr>
          <p:cNvPr id="19" name="TextBox 18"/>
          <p:cNvSpPr txBox="1"/>
          <p:nvPr/>
        </p:nvSpPr>
        <p:spPr>
          <a:xfrm>
            <a:off x="196314" y="4636146"/>
            <a:ext cx="723900" cy="307777"/>
          </a:xfrm>
          <a:prstGeom prst="rect">
            <a:avLst/>
          </a:prstGeom>
          <a:solidFill>
            <a:srgbClr val="00FF00"/>
          </a:solidFill>
        </p:spPr>
        <p:txBody>
          <a:bodyPr wrap="square" rtlCol="0">
            <a:spAutoFit/>
          </a:bodyPr>
          <a:lstStyle/>
          <a:p>
            <a:pPr algn="ctr"/>
            <a:r>
              <a:rPr lang="en-US" sz="1400" dirty="0"/>
              <a:t>Key SW</a:t>
            </a:r>
          </a:p>
        </p:txBody>
      </p:sp>
      <p:cxnSp>
        <p:nvCxnSpPr>
          <p:cNvPr id="21" name="Straight Arrow Connector 20"/>
          <p:cNvCxnSpPr>
            <a:stCxn id="19" idx="0"/>
          </p:cNvCxnSpPr>
          <p:nvPr/>
        </p:nvCxnSpPr>
        <p:spPr>
          <a:xfrm flipV="1">
            <a:off x="558264" y="4332734"/>
            <a:ext cx="552107" cy="30341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 t="9412" r="55766"/>
          <a:stretch/>
        </p:blipFill>
        <p:spPr>
          <a:xfrm>
            <a:off x="6826250" y="52890"/>
            <a:ext cx="2241551" cy="3442787"/>
          </a:xfrm>
          <a:prstGeom prst="rect">
            <a:avLst/>
          </a:prstGeom>
        </p:spPr>
      </p:pic>
      <p:sp>
        <p:nvSpPr>
          <p:cNvPr id="9" name="Date Placeholder 8"/>
          <p:cNvSpPr>
            <a:spLocks noGrp="1"/>
          </p:cNvSpPr>
          <p:nvPr>
            <p:ph type="dt" sz="half" idx="10"/>
          </p:nvPr>
        </p:nvSpPr>
        <p:spPr/>
        <p:txBody>
          <a:bodyPr/>
          <a:lstStyle/>
          <a:p>
            <a:r>
              <a:rPr lang="en-US"/>
              <a:t>8/15/2023</a:t>
            </a:r>
          </a:p>
        </p:txBody>
      </p:sp>
      <p:sp>
        <p:nvSpPr>
          <p:cNvPr id="10" name="Footer Placeholder 9"/>
          <p:cNvSpPr>
            <a:spLocks noGrp="1"/>
          </p:cNvSpPr>
          <p:nvPr>
            <p:ph type="ftr" sz="quarter" idx="11"/>
          </p:nvPr>
        </p:nvSpPr>
        <p:spPr/>
        <p:txBody>
          <a:bodyPr/>
          <a:lstStyle/>
          <a:p>
            <a:r>
              <a:rPr lang="en-US"/>
              <a:t>Nautilus E Final Assembly Station 2</a:t>
            </a:r>
          </a:p>
        </p:txBody>
      </p:sp>
      <p:sp>
        <p:nvSpPr>
          <p:cNvPr id="11" name="Slide Number Placeholder 10"/>
          <p:cNvSpPr>
            <a:spLocks noGrp="1"/>
          </p:cNvSpPr>
          <p:nvPr>
            <p:ph type="sldNum" sz="quarter" idx="12"/>
          </p:nvPr>
        </p:nvSpPr>
        <p:spPr/>
        <p:txBody>
          <a:bodyPr/>
          <a:lstStyle/>
          <a:p>
            <a:fld id="{4AE66E7F-8BDB-4576-9389-78EC3731E1F2}" type="slidenum">
              <a:rPr lang="en-US" smtClean="0"/>
              <a:t>30</a:t>
            </a:fld>
            <a:endParaRPr lang="en-US"/>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31642"/>
          <a:stretch/>
        </p:blipFill>
        <p:spPr>
          <a:xfrm>
            <a:off x="3636169" y="53979"/>
            <a:ext cx="3136898" cy="3441698"/>
          </a:xfrm>
          <a:prstGeom prst="rect">
            <a:avLst/>
          </a:prstGeom>
        </p:spPr>
      </p:pic>
      <p:sp>
        <p:nvSpPr>
          <p:cNvPr id="6" name="TextBox 5"/>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24 of 67</a:t>
            </a:r>
          </a:p>
        </p:txBody>
      </p:sp>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26636" t="22703" r="39951" b="14177"/>
          <a:stretch/>
        </p:blipFill>
        <p:spPr>
          <a:xfrm>
            <a:off x="7391400" y="3540398"/>
            <a:ext cx="990600" cy="1403525"/>
          </a:xfrm>
          <a:prstGeom prst="rect">
            <a:avLst/>
          </a:prstGeom>
        </p:spPr>
      </p:pic>
      <p:pic>
        <p:nvPicPr>
          <p:cNvPr id="8" name="Picture 7"/>
          <p:cNvPicPr>
            <a:picLocks noChangeAspect="1"/>
          </p:cNvPicPr>
          <p:nvPr/>
        </p:nvPicPr>
        <p:blipFill rotWithShape="1">
          <a:blip r:embed="rId7" cstate="print">
            <a:extLst>
              <a:ext uri="{28A0092B-C50C-407E-A947-70E740481C1C}">
                <a14:useLocalDpi xmlns:a14="http://schemas.microsoft.com/office/drawing/2010/main" val="0"/>
              </a:ext>
            </a:extLst>
          </a:blip>
          <a:srcRect l="40694" t="17778" r="42361" b="3518"/>
          <a:stretch/>
        </p:blipFill>
        <p:spPr>
          <a:xfrm>
            <a:off x="6625499" y="3539885"/>
            <a:ext cx="547808" cy="1405286"/>
          </a:xfrm>
          <a:prstGeom prst="rect">
            <a:avLst/>
          </a:prstGeom>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val="0"/>
              </a:ext>
            </a:extLst>
          </a:blip>
          <a:srcRect l="13472" t="10185" r="31111" b="8889"/>
          <a:stretch/>
        </p:blipFill>
        <p:spPr>
          <a:xfrm>
            <a:off x="2918550" y="3549656"/>
            <a:ext cx="1281479" cy="1403525"/>
          </a:xfrm>
          <a:prstGeom prst="rect">
            <a:avLst/>
          </a:prstGeom>
        </p:spPr>
      </p:pic>
      <p:pic>
        <p:nvPicPr>
          <p:cNvPr id="13" name="Picture 12"/>
          <p:cNvPicPr>
            <a:picLocks noChangeAspect="1"/>
          </p:cNvPicPr>
          <p:nvPr/>
        </p:nvPicPr>
        <p:blipFill rotWithShape="1">
          <a:blip r:embed="rId9" cstate="print">
            <a:extLst>
              <a:ext uri="{28A0092B-C50C-407E-A947-70E740481C1C}">
                <a14:useLocalDpi xmlns:a14="http://schemas.microsoft.com/office/drawing/2010/main" val="0"/>
              </a:ext>
            </a:extLst>
          </a:blip>
          <a:srcRect l="35972" t="20371" r="33333" b="8147"/>
          <a:stretch/>
        </p:blipFill>
        <p:spPr>
          <a:xfrm>
            <a:off x="4919228" y="3538637"/>
            <a:ext cx="987071" cy="1405286"/>
          </a:xfrm>
          <a:prstGeom prst="rect">
            <a:avLst/>
          </a:prstGeom>
        </p:spPr>
      </p:pic>
      <p:sp>
        <p:nvSpPr>
          <p:cNvPr id="15" name="TextBox 14"/>
          <p:cNvSpPr txBox="1"/>
          <p:nvPr/>
        </p:nvSpPr>
        <p:spPr>
          <a:xfrm>
            <a:off x="2324100" y="2381776"/>
            <a:ext cx="723900" cy="307777"/>
          </a:xfrm>
          <a:prstGeom prst="rect">
            <a:avLst/>
          </a:prstGeom>
          <a:solidFill>
            <a:srgbClr val="00FF00"/>
          </a:solidFill>
        </p:spPr>
        <p:txBody>
          <a:bodyPr wrap="square" rtlCol="0">
            <a:spAutoFit/>
          </a:bodyPr>
          <a:lstStyle/>
          <a:p>
            <a:pPr algn="ctr"/>
            <a:r>
              <a:rPr lang="en-US" sz="1400" dirty="0"/>
              <a:t>Key SW</a:t>
            </a:r>
          </a:p>
        </p:txBody>
      </p:sp>
      <p:cxnSp>
        <p:nvCxnSpPr>
          <p:cNvPr id="17" name="Straight Arrow Connector 16"/>
          <p:cNvCxnSpPr>
            <a:stCxn id="15" idx="1"/>
          </p:cNvCxnSpPr>
          <p:nvPr/>
        </p:nvCxnSpPr>
        <p:spPr>
          <a:xfrm flipH="1" flipV="1">
            <a:off x="920214" y="1932504"/>
            <a:ext cx="1403886" cy="60316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142071" y="13551"/>
            <a:ext cx="1584943" cy="307777"/>
          </a:xfrm>
          <a:prstGeom prst="rect">
            <a:avLst/>
          </a:prstGeom>
          <a:solidFill>
            <a:srgbClr val="00FF00"/>
          </a:solidFill>
        </p:spPr>
        <p:txBody>
          <a:bodyPr wrap="square" rtlCol="0">
            <a:spAutoFit/>
          </a:bodyPr>
          <a:lstStyle/>
          <a:p>
            <a:pPr algn="ctr"/>
            <a:r>
              <a:rPr lang="en-US" sz="1400" dirty="0"/>
              <a:t>Headlight/Tail Light</a:t>
            </a:r>
          </a:p>
        </p:txBody>
      </p:sp>
      <p:cxnSp>
        <p:nvCxnSpPr>
          <p:cNvPr id="24" name="Straight Arrow Connector 23"/>
          <p:cNvCxnSpPr>
            <a:stCxn id="22" idx="2"/>
            <a:endCxn id="29" idx="2"/>
          </p:cNvCxnSpPr>
          <p:nvPr/>
        </p:nvCxnSpPr>
        <p:spPr>
          <a:xfrm>
            <a:off x="6934543" y="321328"/>
            <a:ext cx="740226" cy="64546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436490" y="2204809"/>
            <a:ext cx="571897" cy="307777"/>
          </a:xfrm>
          <a:prstGeom prst="rect">
            <a:avLst/>
          </a:prstGeom>
          <a:solidFill>
            <a:srgbClr val="00FF00"/>
          </a:solidFill>
        </p:spPr>
        <p:txBody>
          <a:bodyPr wrap="square" rtlCol="0">
            <a:spAutoFit/>
          </a:bodyPr>
          <a:lstStyle/>
          <a:p>
            <a:pPr algn="ctr"/>
            <a:r>
              <a:rPr lang="en-US" sz="1400" dirty="0"/>
              <a:t>Horn</a:t>
            </a:r>
          </a:p>
        </p:txBody>
      </p:sp>
      <p:sp>
        <p:nvSpPr>
          <p:cNvPr id="29" name="Oval 28"/>
          <p:cNvSpPr/>
          <p:nvPr/>
        </p:nvSpPr>
        <p:spPr>
          <a:xfrm>
            <a:off x="7674769" y="438150"/>
            <a:ext cx="726281" cy="10572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7304655" y="1612247"/>
            <a:ext cx="1486919" cy="149290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Arrow Connector 32"/>
          <p:cNvCxnSpPr>
            <a:stCxn id="25" idx="3"/>
            <a:endCxn id="31" idx="2"/>
          </p:cNvCxnSpPr>
          <p:nvPr/>
        </p:nvCxnSpPr>
        <p:spPr>
          <a:xfrm>
            <a:off x="7008387" y="2358698"/>
            <a:ext cx="296268"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3654" y="4939558"/>
            <a:ext cx="9056691"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t>Grab harness (719450) from the vacuums completed previously in station 1 and bring end of harness to front of machine</a:t>
            </a:r>
          </a:p>
          <a:p>
            <a:pPr marL="285750" indent="-285750">
              <a:buFont typeface="Arial" panose="020B0604020202020204" pitchFamily="34" charset="0"/>
              <a:buChar char="•"/>
            </a:pPr>
            <a:r>
              <a:rPr lang="en-US" sz="1400" dirty="0"/>
              <a:t>Connect key switch red/black wire to the red/black wire on harness (719450). Connect key switch yellow/black wire to the yellow wire on harness. Tape off extra yellow/black wire on key switch.</a:t>
            </a:r>
          </a:p>
          <a:p>
            <a:pPr marL="285750" indent="-285750">
              <a:buFont typeface="Arial" panose="020B0604020202020204" pitchFamily="34" charset="0"/>
              <a:buChar char="•"/>
            </a:pPr>
            <a:r>
              <a:rPr lang="en-US" sz="1400" dirty="0"/>
              <a:t>Connect yellow/grey and black wires to terminals on the horn as shown in the picture in the top right and plug in horn switch into the plug with the blue wires</a:t>
            </a:r>
          </a:p>
          <a:p>
            <a:pPr marL="285750" indent="-285750">
              <a:buFont typeface="Arial" panose="020B0604020202020204" pitchFamily="34" charset="0"/>
              <a:buChar char="•"/>
            </a:pPr>
            <a:r>
              <a:rPr lang="en-US" sz="1400" dirty="0"/>
              <a:t>From the harness, plug in Headlight/Tail light branch into the Headlight/Tail Light switch as shown in the top right </a:t>
            </a:r>
          </a:p>
        </p:txBody>
      </p:sp>
    </p:spTree>
    <p:extLst>
      <p:ext uri="{BB962C8B-B14F-4D97-AF65-F5344CB8AC3E}">
        <p14:creationId xmlns:p14="http://schemas.microsoft.com/office/powerpoint/2010/main" val="2251242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31</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25 of 67</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r="19584"/>
          <a:stretch/>
        </p:blipFill>
        <p:spPr>
          <a:xfrm>
            <a:off x="66675" y="1056721"/>
            <a:ext cx="4945316" cy="4612243"/>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0521" t="20834" r="11562" b="33472"/>
          <a:stretch/>
        </p:blipFill>
        <p:spPr>
          <a:xfrm>
            <a:off x="5086350" y="502682"/>
            <a:ext cx="3969416" cy="2040493"/>
          </a:xfrm>
          <a:prstGeom prst="rect">
            <a:avLst/>
          </a:prstGeom>
        </p:spPr>
      </p:pic>
      <p:sp>
        <p:nvSpPr>
          <p:cNvPr id="8" name="TextBox 7"/>
          <p:cNvSpPr txBox="1"/>
          <p:nvPr/>
        </p:nvSpPr>
        <p:spPr>
          <a:xfrm>
            <a:off x="5250116" y="3236000"/>
            <a:ext cx="3667125" cy="2031325"/>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branch labeled battery gauge in the following order:</a:t>
            </a:r>
          </a:p>
          <a:p>
            <a:pPr marL="742950" lvl="1" indent="-285750">
              <a:buFont typeface="Arial" panose="020B0604020202020204" pitchFamily="34" charset="0"/>
              <a:buChar char="•"/>
            </a:pPr>
            <a:r>
              <a:rPr lang="en-US" sz="1400" dirty="0"/>
              <a:t>Bottom left = Yellow</a:t>
            </a:r>
          </a:p>
          <a:p>
            <a:pPr marL="742950" lvl="1" indent="-285750">
              <a:buFont typeface="Arial" panose="020B0604020202020204" pitchFamily="34" charset="0"/>
              <a:buChar char="•"/>
            </a:pPr>
            <a:r>
              <a:rPr lang="en-US" sz="1400" dirty="0"/>
              <a:t>Top left = Red/White</a:t>
            </a:r>
          </a:p>
          <a:p>
            <a:pPr marL="742950" lvl="1" indent="-285750">
              <a:buFont typeface="Arial" panose="020B0604020202020204" pitchFamily="34" charset="0"/>
              <a:buChar char="•"/>
            </a:pPr>
            <a:r>
              <a:rPr lang="en-US" sz="1400" dirty="0"/>
              <a:t>Bottom right = Red</a:t>
            </a:r>
          </a:p>
          <a:p>
            <a:pPr marL="742950" lvl="1" indent="-285750">
              <a:buFont typeface="Arial" panose="020B0604020202020204" pitchFamily="34" charset="0"/>
              <a:buChar char="•"/>
            </a:pPr>
            <a:r>
              <a:rPr lang="en-US" sz="1400" dirty="0"/>
              <a:t>Top Right = Black</a:t>
            </a:r>
          </a:p>
          <a:p>
            <a:pPr marL="285750" indent="-285750">
              <a:buFont typeface="Arial" panose="020B0604020202020204" pitchFamily="34" charset="0"/>
              <a:buChar char="•"/>
            </a:pPr>
            <a:r>
              <a:rPr lang="en-US" sz="1400" dirty="0"/>
              <a:t>Connect the two outer lights on the sides of battery gauge with red to grey and black to black</a:t>
            </a:r>
          </a:p>
        </p:txBody>
      </p:sp>
      <p:sp>
        <p:nvSpPr>
          <p:cNvPr id="9" name="Oval 8"/>
          <p:cNvSpPr/>
          <p:nvPr/>
        </p:nvSpPr>
        <p:spPr>
          <a:xfrm>
            <a:off x="1409700" y="4057650"/>
            <a:ext cx="1276350" cy="12096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924175" y="3981450"/>
            <a:ext cx="1247775" cy="1162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952625" y="1438275"/>
            <a:ext cx="1371600" cy="20478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2056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2661" r="11489"/>
          <a:stretch/>
        </p:blipFill>
        <p:spPr>
          <a:xfrm>
            <a:off x="3977957" y="0"/>
            <a:ext cx="2190750" cy="3583543"/>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5363" r="12349"/>
          <a:stretch/>
        </p:blipFill>
        <p:spPr>
          <a:xfrm>
            <a:off x="156933" y="0"/>
            <a:ext cx="3664091" cy="3801544"/>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32</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26 of 67</a:t>
            </a: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1752" t="32969"/>
          <a:stretch/>
        </p:blipFill>
        <p:spPr>
          <a:xfrm rot="16200000">
            <a:off x="5933311" y="470503"/>
            <a:ext cx="3572945" cy="2631940"/>
          </a:xfrm>
          <a:prstGeom prst="rect">
            <a:avLst/>
          </a:prstGeom>
        </p:spPr>
      </p:pic>
      <p:sp>
        <p:nvSpPr>
          <p:cNvPr id="9" name="Oval 8"/>
          <p:cNvSpPr/>
          <p:nvPr/>
        </p:nvSpPr>
        <p:spPr>
          <a:xfrm>
            <a:off x="156933" y="536617"/>
            <a:ext cx="1219200" cy="29432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959032" y="1900772"/>
            <a:ext cx="1209675" cy="12668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106545" y="2374942"/>
            <a:ext cx="723900" cy="7239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6914" t="44176" r="28216" b="25277"/>
          <a:stretch/>
        </p:blipFill>
        <p:spPr>
          <a:xfrm rot="5400000">
            <a:off x="6135289" y="4513464"/>
            <a:ext cx="2562227" cy="904876"/>
          </a:xfrm>
          <a:prstGeom prst="rect">
            <a:avLst/>
          </a:prstGeom>
        </p:spPr>
      </p:pic>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3392" t="53015" r="31219" b="8292"/>
          <a:stretch/>
        </p:blipFill>
        <p:spPr>
          <a:xfrm rot="5400000">
            <a:off x="7232984" y="4395530"/>
            <a:ext cx="2564732" cy="1138238"/>
          </a:xfrm>
          <a:prstGeom prst="rect">
            <a:avLst/>
          </a:prstGeom>
        </p:spPr>
      </p:pic>
      <p:sp>
        <p:nvSpPr>
          <p:cNvPr id="16" name="Oval 15"/>
          <p:cNvSpPr/>
          <p:nvPr/>
        </p:nvSpPr>
        <p:spPr>
          <a:xfrm>
            <a:off x="7010400" y="1247775"/>
            <a:ext cx="1762125" cy="1851067"/>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31668" r="7361" b="6666"/>
          <a:stretch/>
        </p:blipFill>
        <p:spPr>
          <a:xfrm rot="5400000">
            <a:off x="331691" y="3717781"/>
            <a:ext cx="2360576" cy="2710092"/>
          </a:xfrm>
          <a:prstGeom prst="rect">
            <a:avLst/>
          </a:prstGeom>
        </p:spPr>
      </p:pic>
      <p:sp>
        <p:nvSpPr>
          <p:cNvPr id="19" name="Oval 18"/>
          <p:cNvSpPr/>
          <p:nvPr/>
        </p:nvSpPr>
        <p:spPr>
          <a:xfrm>
            <a:off x="809626" y="4114800"/>
            <a:ext cx="762000" cy="6096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944415" y="4098273"/>
            <a:ext cx="3895725" cy="2031325"/>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E-Stop red/black numbered wires in the location shown in the picture in the top right, make sure they are secured in the E-Stop block on the right side</a:t>
            </a:r>
          </a:p>
          <a:p>
            <a:pPr marL="742950" lvl="1" indent="-285750">
              <a:buFont typeface="Arial" panose="020B0604020202020204" pitchFamily="34" charset="0"/>
              <a:buChar char="•"/>
            </a:pPr>
            <a:r>
              <a:rPr lang="en-US" sz="1400" dirty="0"/>
              <a:t>Top = 12</a:t>
            </a:r>
          </a:p>
          <a:p>
            <a:pPr marL="742950" lvl="1" indent="-285750">
              <a:buFont typeface="Arial" panose="020B0604020202020204" pitchFamily="34" charset="0"/>
              <a:buChar char="•"/>
            </a:pPr>
            <a:r>
              <a:rPr lang="en-US" sz="1400" dirty="0"/>
              <a:t>Bottom = 14</a:t>
            </a:r>
          </a:p>
          <a:p>
            <a:pPr marL="285750" indent="-285750">
              <a:buFont typeface="Arial" panose="020B0604020202020204" pitchFamily="34" charset="0"/>
              <a:buChar char="•"/>
            </a:pPr>
            <a:r>
              <a:rPr lang="en-US" sz="1400" dirty="0"/>
              <a:t>Connect solution control plug to the wires coming off of the back of the solution control knob </a:t>
            </a:r>
          </a:p>
        </p:txBody>
      </p:sp>
      <p:sp>
        <p:nvSpPr>
          <p:cNvPr id="21" name="TextBox 20"/>
          <p:cNvSpPr txBox="1"/>
          <p:nvPr/>
        </p:nvSpPr>
        <p:spPr>
          <a:xfrm>
            <a:off x="5230494" y="3393009"/>
            <a:ext cx="666750" cy="307777"/>
          </a:xfrm>
          <a:prstGeom prst="rect">
            <a:avLst/>
          </a:prstGeom>
          <a:solidFill>
            <a:srgbClr val="00FF00"/>
          </a:solidFill>
        </p:spPr>
        <p:txBody>
          <a:bodyPr wrap="square" rtlCol="0">
            <a:spAutoFit/>
          </a:bodyPr>
          <a:lstStyle/>
          <a:p>
            <a:pPr algn="ctr"/>
            <a:r>
              <a:rPr lang="en-US" sz="1400" dirty="0"/>
              <a:t>E-Stop</a:t>
            </a:r>
          </a:p>
        </p:txBody>
      </p:sp>
      <p:cxnSp>
        <p:nvCxnSpPr>
          <p:cNvPr id="23" name="Straight Arrow Connector 22"/>
          <p:cNvCxnSpPr>
            <a:stCxn id="21" idx="0"/>
            <a:endCxn id="10" idx="4"/>
          </p:cNvCxnSpPr>
          <p:nvPr/>
        </p:nvCxnSpPr>
        <p:spPr>
          <a:xfrm flipV="1">
            <a:off x="5563869" y="3167597"/>
            <a:ext cx="1" cy="22541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076223" y="3393009"/>
            <a:ext cx="784543" cy="523220"/>
          </a:xfrm>
          <a:prstGeom prst="rect">
            <a:avLst/>
          </a:prstGeom>
          <a:solidFill>
            <a:srgbClr val="00FF00"/>
          </a:solidFill>
        </p:spPr>
        <p:txBody>
          <a:bodyPr wrap="square" rtlCol="0">
            <a:spAutoFit/>
          </a:bodyPr>
          <a:lstStyle/>
          <a:p>
            <a:pPr algn="ctr"/>
            <a:r>
              <a:rPr lang="en-US" sz="1400" dirty="0"/>
              <a:t>Solution Control</a:t>
            </a:r>
          </a:p>
        </p:txBody>
      </p:sp>
      <p:cxnSp>
        <p:nvCxnSpPr>
          <p:cNvPr id="26" name="Straight Arrow Connector 25"/>
          <p:cNvCxnSpPr>
            <a:stCxn id="24" idx="0"/>
            <a:endCxn id="11" idx="4"/>
          </p:cNvCxnSpPr>
          <p:nvPr/>
        </p:nvCxnSpPr>
        <p:spPr>
          <a:xfrm flipV="1">
            <a:off x="4468495" y="3098842"/>
            <a:ext cx="0" cy="29416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558087" y="3345677"/>
            <a:ext cx="666750" cy="307777"/>
          </a:xfrm>
          <a:prstGeom prst="rect">
            <a:avLst/>
          </a:prstGeom>
          <a:solidFill>
            <a:srgbClr val="00FF00"/>
          </a:solidFill>
        </p:spPr>
        <p:txBody>
          <a:bodyPr wrap="square" rtlCol="0">
            <a:spAutoFit/>
          </a:bodyPr>
          <a:lstStyle/>
          <a:p>
            <a:pPr algn="ctr"/>
            <a:r>
              <a:rPr lang="en-US" sz="1400" dirty="0"/>
              <a:t>E-Stop</a:t>
            </a:r>
          </a:p>
        </p:txBody>
      </p:sp>
      <p:cxnSp>
        <p:nvCxnSpPr>
          <p:cNvPr id="29" name="Straight Arrow Connector 28"/>
          <p:cNvCxnSpPr>
            <a:stCxn id="27" idx="0"/>
            <a:endCxn id="16" idx="4"/>
          </p:cNvCxnSpPr>
          <p:nvPr/>
        </p:nvCxnSpPr>
        <p:spPr>
          <a:xfrm flipV="1">
            <a:off x="7891462" y="3098842"/>
            <a:ext cx="1" cy="24683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98353" y="5196948"/>
            <a:ext cx="784543" cy="523220"/>
          </a:xfrm>
          <a:prstGeom prst="rect">
            <a:avLst/>
          </a:prstGeom>
          <a:solidFill>
            <a:srgbClr val="00FF00"/>
          </a:solidFill>
        </p:spPr>
        <p:txBody>
          <a:bodyPr wrap="square" rtlCol="0">
            <a:spAutoFit/>
          </a:bodyPr>
          <a:lstStyle/>
          <a:p>
            <a:pPr algn="ctr"/>
            <a:r>
              <a:rPr lang="en-US" sz="1400" dirty="0"/>
              <a:t>Solution Control</a:t>
            </a:r>
          </a:p>
        </p:txBody>
      </p:sp>
      <p:cxnSp>
        <p:nvCxnSpPr>
          <p:cNvPr id="32" name="Straight Arrow Connector 31"/>
          <p:cNvCxnSpPr>
            <a:stCxn id="30" idx="0"/>
            <a:endCxn id="19" idx="4"/>
          </p:cNvCxnSpPr>
          <p:nvPr/>
        </p:nvCxnSpPr>
        <p:spPr>
          <a:xfrm flipV="1">
            <a:off x="1190625" y="4724400"/>
            <a:ext cx="1" cy="47254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30" idx="0"/>
            <a:endCxn id="35" idx="2"/>
          </p:cNvCxnSpPr>
          <p:nvPr/>
        </p:nvCxnSpPr>
        <p:spPr>
          <a:xfrm flipV="1">
            <a:off x="1190625" y="5030924"/>
            <a:ext cx="588134" cy="16602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rot="19433131">
            <a:off x="1695935" y="3935730"/>
            <a:ext cx="862038" cy="168230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7124700" y="4419600"/>
            <a:ext cx="433387" cy="4286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7453620" y="3790237"/>
            <a:ext cx="720887" cy="307777"/>
          </a:xfrm>
          <a:prstGeom prst="rect">
            <a:avLst/>
          </a:prstGeom>
          <a:solidFill>
            <a:srgbClr val="00FF00"/>
          </a:solidFill>
        </p:spPr>
        <p:txBody>
          <a:bodyPr wrap="square" rtlCol="0">
            <a:spAutoFit/>
          </a:bodyPr>
          <a:lstStyle/>
          <a:p>
            <a:pPr algn="ctr"/>
            <a:r>
              <a:rPr lang="en-US" sz="1400" dirty="0"/>
              <a:t>12&amp;14</a:t>
            </a:r>
          </a:p>
        </p:txBody>
      </p:sp>
      <p:cxnSp>
        <p:nvCxnSpPr>
          <p:cNvPr id="42" name="Straight Arrow Connector 41"/>
          <p:cNvCxnSpPr>
            <a:stCxn id="40" idx="2"/>
            <a:endCxn id="39" idx="7"/>
          </p:cNvCxnSpPr>
          <p:nvPr/>
        </p:nvCxnSpPr>
        <p:spPr>
          <a:xfrm flipH="1">
            <a:off x="7494619" y="4098014"/>
            <a:ext cx="319445" cy="38435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85601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20629" t="19260" r="26017" b="14259"/>
          <a:stretch/>
        </p:blipFill>
        <p:spPr>
          <a:xfrm rot="16200000">
            <a:off x="5478104" y="2273044"/>
            <a:ext cx="2351027" cy="2197119"/>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t="15259" r="23810" b="9751"/>
          <a:stretch/>
        </p:blipFill>
        <p:spPr>
          <a:xfrm>
            <a:off x="5219700" y="0"/>
            <a:ext cx="2867837" cy="2117013"/>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5363" r="12349"/>
          <a:stretch/>
        </p:blipFill>
        <p:spPr>
          <a:xfrm>
            <a:off x="759758" y="0"/>
            <a:ext cx="4385983" cy="4550517"/>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33</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27 of 67</a:t>
            </a:r>
          </a:p>
        </p:txBody>
      </p:sp>
      <p:sp>
        <p:nvSpPr>
          <p:cNvPr id="12" name="TextBox 11"/>
          <p:cNvSpPr txBox="1"/>
          <p:nvPr/>
        </p:nvSpPr>
        <p:spPr>
          <a:xfrm>
            <a:off x="1019175" y="1250041"/>
            <a:ext cx="1009650" cy="307777"/>
          </a:xfrm>
          <a:prstGeom prst="rect">
            <a:avLst/>
          </a:prstGeom>
          <a:solidFill>
            <a:srgbClr val="00FF00"/>
          </a:solidFill>
        </p:spPr>
        <p:txBody>
          <a:bodyPr wrap="square" rtlCol="0">
            <a:spAutoFit/>
          </a:bodyPr>
          <a:lstStyle/>
          <a:p>
            <a:pPr algn="ctr"/>
            <a:r>
              <a:rPr lang="en-US" sz="1400" dirty="0"/>
              <a:t>Main Scrub</a:t>
            </a:r>
          </a:p>
        </p:txBody>
      </p:sp>
      <p:cxnSp>
        <p:nvCxnSpPr>
          <p:cNvPr id="14" name="Straight Arrow Connector 13"/>
          <p:cNvCxnSpPr>
            <a:stCxn id="12" idx="3"/>
          </p:cNvCxnSpPr>
          <p:nvPr/>
        </p:nvCxnSpPr>
        <p:spPr>
          <a:xfrm flipV="1">
            <a:off x="2028825" y="1403929"/>
            <a:ext cx="381000"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790825" y="2634166"/>
            <a:ext cx="952500" cy="307777"/>
          </a:xfrm>
          <a:prstGeom prst="rect">
            <a:avLst/>
          </a:prstGeom>
          <a:solidFill>
            <a:srgbClr val="00FF00"/>
          </a:solidFill>
        </p:spPr>
        <p:txBody>
          <a:bodyPr wrap="square" rtlCol="0">
            <a:spAutoFit/>
          </a:bodyPr>
          <a:lstStyle/>
          <a:p>
            <a:pPr algn="ctr"/>
            <a:r>
              <a:rPr lang="en-US" sz="1400" dirty="0"/>
              <a:t>Squee </a:t>
            </a:r>
            <a:r>
              <a:rPr lang="en-US" sz="1400" dirty="0" err="1"/>
              <a:t>Vac</a:t>
            </a:r>
            <a:endParaRPr lang="en-US" sz="1400" dirty="0"/>
          </a:p>
        </p:txBody>
      </p:sp>
      <p:cxnSp>
        <p:nvCxnSpPr>
          <p:cNvPr id="17" name="Straight Arrow Connector 16"/>
          <p:cNvCxnSpPr>
            <a:stCxn id="15" idx="0"/>
          </p:cNvCxnSpPr>
          <p:nvPr/>
        </p:nvCxnSpPr>
        <p:spPr>
          <a:xfrm flipV="1">
            <a:off x="3267075" y="1554611"/>
            <a:ext cx="0" cy="107955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762875" y="649966"/>
            <a:ext cx="1009650" cy="307777"/>
          </a:xfrm>
          <a:prstGeom prst="rect">
            <a:avLst/>
          </a:prstGeom>
          <a:solidFill>
            <a:srgbClr val="00FF00"/>
          </a:solidFill>
        </p:spPr>
        <p:txBody>
          <a:bodyPr wrap="square" rtlCol="0">
            <a:spAutoFit/>
          </a:bodyPr>
          <a:lstStyle/>
          <a:p>
            <a:pPr algn="ctr"/>
            <a:r>
              <a:rPr lang="en-US" sz="1400" dirty="0"/>
              <a:t>Main Scrub</a:t>
            </a:r>
          </a:p>
        </p:txBody>
      </p:sp>
      <p:cxnSp>
        <p:nvCxnSpPr>
          <p:cNvPr id="36" name="Straight Arrow Connector 35"/>
          <p:cNvCxnSpPr/>
          <p:nvPr/>
        </p:nvCxnSpPr>
        <p:spPr>
          <a:xfrm flipH="1">
            <a:off x="7229475" y="809625"/>
            <a:ext cx="514350"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177368" y="0"/>
            <a:ext cx="952500" cy="307777"/>
          </a:xfrm>
          <a:prstGeom prst="rect">
            <a:avLst/>
          </a:prstGeom>
          <a:solidFill>
            <a:srgbClr val="00FF00"/>
          </a:solidFill>
        </p:spPr>
        <p:txBody>
          <a:bodyPr wrap="square" rtlCol="0">
            <a:spAutoFit/>
          </a:bodyPr>
          <a:lstStyle/>
          <a:p>
            <a:pPr algn="ctr"/>
            <a:r>
              <a:rPr lang="en-US" sz="1400" dirty="0"/>
              <a:t>Squee </a:t>
            </a:r>
            <a:r>
              <a:rPr lang="en-US" sz="1400" dirty="0" err="1"/>
              <a:t>Vac</a:t>
            </a:r>
            <a:endParaRPr lang="en-US" sz="1400" dirty="0"/>
          </a:p>
        </p:txBody>
      </p:sp>
      <p:cxnSp>
        <p:nvCxnSpPr>
          <p:cNvPr id="39" name="Straight Arrow Connector 38"/>
          <p:cNvCxnSpPr>
            <a:stCxn id="37" idx="2"/>
          </p:cNvCxnSpPr>
          <p:nvPr/>
        </p:nvCxnSpPr>
        <p:spPr>
          <a:xfrm>
            <a:off x="6653618" y="307777"/>
            <a:ext cx="0" cy="34218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890587" y="5190125"/>
            <a:ext cx="7362825"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main scrub branch from the harness to the main scrub switch on the console</a:t>
            </a:r>
          </a:p>
          <a:p>
            <a:pPr marL="285750" indent="-285750">
              <a:buFont typeface="Arial" panose="020B0604020202020204" pitchFamily="34" charset="0"/>
              <a:buChar char="•"/>
            </a:pPr>
            <a:r>
              <a:rPr lang="en-US" sz="1400" dirty="0"/>
              <a:t>Connect the squeegee </a:t>
            </a:r>
            <a:r>
              <a:rPr lang="en-US" sz="1400" dirty="0" err="1"/>
              <a:t>vac</a:t>
            </a:r>
            <a:r>
              <a:rPr lang="en-US" sz="1400" dirty="0"/>
              <a:t> branch from the harness to the squeegee </a:t>
            </a:r>
            <a:r>
              <a:rPr lang="en-US" sz="1400" dirty="0" err="1"/>
              <a:t>vac</a:t>
            </a:r>
            <a:r>
              <a:rPr lang="en-US" sz="1400" dirty="0"/>
              <a:t> switch on the console</a:t>
            </a:r>
          </a:p>
        </p:txBody>
      </p:sp>
    </p:spTree>
    <p:extLst>
      <p:ext uri="{BB962C8B-B14F-4D97-AF65-F5344CB8AC3E}">
        <p14:creationId xmlns:p14="http://schemas.microsoft.com/office/powerpoint/2010/main" val="2591501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1111" r="18750"/>
          <a:stretch/>
        </p:blipFill>
        <p:spPr>
          <a:xfrm rot="5400000">
            <a:off x="277587" y="-166687"/>
            <a:ext cx="4810125" cy="5143500"/>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34</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28 of 67</a:t>
            </a:r>
          </a:p>
        </p:txBody>
      </p:sp>
      <p:sp>
        <p:nvSpPr>
          <p:cNvPr id="7" name="Oval 6"/>
          <p:cNvSpPr/>
          <p:nvPr/>
        </p:nvSpPr>
        <p:spPr>
          <a:xfrm rot="20567314">
            <a:off x="1921695" y="869690"/>
            <a:ext cx="2390775" cy="11906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914570" y="2133600"/>
            <a:ext cx="1657350" cy="1162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49019" t="34364" r="-50" b="27491"/>
          <a:stretch/>
        </p:blipFill>
        <p:spPr>
          <a:xfrm rot="16200000">
            <a:off x="5192940" y="3172109"/>
            <a:ext cx="2085458" cy="1190574"/>
          </a:xfrm>
          <a:prstGeom prst="rect">
            <a:avLst/>
          </a:prstGeom>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9861" t="23704" r="32639" b="22407"/>
          <a:stretch/>
        </p:blipFill>
        <p:spPr>
          <a:xfrm rot="5400000">
            <a:off x="6907142" y="3034463"/>
            <a:ext cx="2085458" cy="1465866"/>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10001" t="17917" r="43124" b="9306"/>
          <a:stretch/>
        </p:blipFill>
        <p:spPr>
          <a:xfrm>
            <a:off x="5935657" y="0"/>
            <a:ext cx="2265368" cy="2637895"/>
          </a:xfrm>
          <a:prstGeom prst="rect">
            <a:avLst/>
          </a:prstGeom>
        </p:spPr>
      </p:pic>
      <p:sp>
        <p:nvSpPr>
          <p:cNvPr id="12" name="TextBox 11"/>
          <p:cNvSpPr txBox="1"/>
          <p:nvPr/>
        </p:nvSpPr>
        <p:spPr>
          <a:xfrm>
            <a:off x="3038435" y="3545543"/>
            <a:ext cx="1409620" cy="523220"/>
          </a:xfrm>
          <a:prstGeom prst="rect">
            <a:avLst/>
          </a:prstGeom>
          <a:solidFill>
            <a:srgbClr val="00FF00"/>
          </a:solidFill>
        </p:spPr>
        <p:txBody>
          <a:bodyPr wrap="square" rtlCol="0">
            <a:spAutoFit/>
          </a:bodyPr>
          <a:lstStyle/>
          <a:p>
            <a:pPr algn="ctr"/>
            <a:r>
              <a:rPr lang="en-US" sz="1400" dirty="0"/>
              <a:t>Scrub Down Pressure Gauge</a:t>
            </a:r>
          </a:p>
        </p:txBody>
      </p:sp>
      <p:cxnSp>
        <p:nvCxnSpPr>
          <p:cNvPr id="14" name="Straight Arrow Connector 13"/>
          <p:cNvCxnSpPr>
            <a:stCxn id="12" idx="0"/>
            <a:endCxn id="8" idx="4"/>
          </p:cNvCxnSpPr>
          <p:nvPr/>
        </p:nvCxnSpPr>
        <p:spPr>
          <a:xfrm flipV="1">
            <a:off x="3743245" y="3295650"/>
            <a:ext cx="0" cy="24989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413091" y="604189"/>
            <a:ext cx="952500" cy="307777"/>
          </a:xfrm>
          <a:prstGeom prst="rect">
            <a:avLst/>
          </a:prstGeom>
          <a:solidFill>
            <a:srgbClr val="00FF00"/>
          </a:solidFill>
        </p:spPr>
        <p:txBody>
          <a:bodyPr wrap="square" rtlCol="0">
            <a:spAutoFit/>
          </a:bodyPr>
          <a:lstStyle/>
          <a:p>
            <a:pPr algn="ctr"/>
            <a:r>
              <a:rPr lang="en-US" sz="1400" dirty="0"/>
              <a:t>One Touch</a:t>
            </a:r>
          </a:p>
        </p:txBody>
      </p:sp>
      <p:cxnSp>
        <p:nvCxnSpPr>
          <p:cNvPr id="17" name="Straight Arrow Connector 16"/>
          <p:cNvCxnSpPr>
            <a:stCxn id="15" idx="2"/>
            <a:endCxn id="7" idx="1"/>
          </p:cNvCxnSpPr>
          <p:nvPr/>
        </p:nvCxnSpPr>
        <p:spPr>
          <a:xfrm>
            <a:off x="1889341" y="911966"/>
            <a:ext cx="295768" cy="40105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076245" y="5349072"/>
            <a:ext cx="6991350"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On the rear of the scrub down pressure gauge, connect the grey wire to the left terminal and the black/blue wire to the right terminal</a:t>
            </a:r>
          </a:p>
          <a:p>
            <a:pPr marL="285750" indent="-285750">
              <a:buFont typeface="Arial" panose="020B0604020202020204" pitchFamily="34" charset="0"/>
              <a:buChar char="•"/>
            </a:pPr>
            <a:r>
              <a:rPr lang="en-US" sz="1400" dirty="0"/>
              <a:t>Plug in the one touch branch of the harness to the rear of the green switch on the console</a:t>
            </a:r>
          </a:p>
        </p:txBody>
      </p:sp>
      <p:sp>
        <p:nvSpPr>
          <p:cNvPr id="24" name="Oval 23"/>
          <p:cNvSpPr/>
          <p:nvPr/>
        </p:nvSpPr>
        <p:spPr>
          <a:xfrm>
            <a:off x="6524625" y="542634"/>
            <a:ext cx="692313" cy="922368"/>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6638925" y="1465002"/>
            <a:ext cx="1095375" cy="117289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162550" y="849929"/>
            <a:ext cx="952500" cy="307777"/>
          </a:xfrm>
          <a:prstGeom prst="rect">
            <a:avLst/>
          </a:prstGeom>
          <a:solidFill>
            <a:srgbClr val="00FF00"/>
          </a:solidFill>
        </p:spPr>
        <p:txBody>
          <a:bodyPr wrap="square" rtlCol="0">
            <a:spAutoFit/>
          </a:bodyPr>
          <a:lstStyle/>
          <a:p>
            <a:pPr algn="ctr"/>
            <a:r>
              <a:rPr lang="en-US" sz="1400" dirty="0"/>
              <a:t>One Touch</a:t>
            </a:r>
          </a:p>
        </p:txBody>
      </p:sp>
      <p:cxnSp>
        <p:nvCxnSpPr>
          <p:cNvPr id="28" name="Straight Arrow Connector 27"/>
          <p:cNvCxnSpPr>
            <a:stCxn id="26" idx="3"/>
            <a:endCxn id="24" idx="2"/>
          </p:cNvCxnSpPr>
          <p:nvPr/>
        </p:nvCxnSpPr>
        <p:spPr>
          <a:xfrm>
            <a:off x="6115050" y="1003818"/>
            <a:ext cx="409575"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855616" y="1789838"/>
            <a:ext cx="1409620" cy="523220"/>
          </a:xfrm>
          <a:prstGeom prst="rect">
            <a:avLst/>
          </a:prstGeom>
          <a:solidFill>
            <a:srgbClr val="00FF00"/>
          </a:solidFill>
        </p:spPr>
        <p:txBody>
          <a:bodyPr wrap="square" rtlCol="0">
            <a:spAutoFit/>
          </a:bodyPr>
          <a:lstStyle/>
          <a:p>
            <a:pPr algn="ctr"/>
            <a:r>
              <a:rPr lang="en-US" sz="1400" dirty="0"/>
              <a:t>Scrub Down Pressure Gauge</a:t>
            </a:r>
          </a:p>
        </p:txBody>
      </p:sp>
      <p:cxnSp>
        <p:nvCxnSpPr>
          <p:cNvPr id="31" name="Straight Arrow Connector 30"/>
          <p:cNvCxnSpPr>
            <a:stCxn id="29" idx="3"/>
            <a:endCxn id="25" idx="2"/>
          </p:cNvCxnSpPr>
          <p:nvPr/>
        </p:nvCxnSpPr>
        <p:spPr>
          <a:xfrm>
            <a:off x="6265236" y="2051448"/>
            <a:ext cx="373689"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655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6528"/>
          <a:stretch/>
        </p:blipFill>
        <p:spPr>
          <a:xfrm rot="5400000">
            <a:off x="460039" y="103127"/>
            <a:ext cx="4352925" cy="5143500"/>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35</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29 of 67</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2222" t="35000" r="28750" b="18333"/>
          <a:stretch/>
        </p:blipFill>
        <p:spPr>
          <a:xfrm rot="5400000">
            <a:off x="7186927" y="1939160"/>
            <a:ext cx="2362805" cy="1401004"/>
          </a:xfrm>
          <a:prstGeom prst="rect">
            <a:avLst/>
          </a:prstGeom>
        </p:spPr>
      </p:pic>
      <p:sp>
        <p:nvSpPr>
          <p:cNvPr id="8" name="Oval 7"/>
          <p:cNvSpPr/>
          <p:nvPr/>
        </p:nvSpPr>
        <p:spPr>
          <a:xfrm>
            <a:off x="2686050" y="1765240"/>
            <a:ext cx="2190750" cy="13430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3958" t="34861" r="47500"/>
          <a:stretch/>
        </p:blipFill>
        <p:spPr>
          <a:xfrm>
            <a:off x="5299185" y="1458259"/>
            <a:ext cx="2277709" cy="2362805"/>
          </a:xfrm>
          <a:prstGeom prst="rect">
            <a:avLst/>
          </a:prstGeom>
        </p:spPr>
      </p:pic>
      <p:sp>
        <p:nvSpPr>
          <p:cNvPr id="11" name="TextBox 10"/>
          <p:cNvSpPr txBox="1"/>
          <p:nvPr/>
        </p:nvSpPr>
        <p:spPr>
          <a:xfrm>
            <a:off x="947737" y="5643553"/>
            <a:ext cx="7248525" cy="30777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scrub pressure branch off of the harness to the scrub pressure switch on the console</a:t>
            </a:r>
          </a:p>
        </p:txBody>
      </p:sp>
      <p:sp>
        <p:nvSpPr>
          <p:cNvPr id="12" name="Oval 11"/>
          <p:cNvSpPr/>
          <p:nvPr/>
        </p:nvSpPr>
        <p:spPr>
          <a:xfrm>
            <a:off x="5695951" y="2346265"/>
            <a:ext cx="819150" cy="12001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476876" y="1241164"/>
            <a:ext cx="1257300" cy="307777"/>
          </a:xfrm>
          <a:prstGeom prst="rect">
            <a:avLst/>
          </a:prstGeom>
          <a:solidFill>
            <a:srgbClr val="00FF00"/>
          </a:solidFill>
        </p:spPr>
        <p:txBody>
          <a:bodyPr wrap="square" rtlCol="0">
            <a:spAutoFit/>
          </a:bodyPr>
          <a:lstStyle/>
          <a:p>
            <a:pPr algn="ctr"/>
            <a:r>
              <a:rPr lang="en-US" sz="1400" dirty="0"/>
              <a:t>Scrub Pressure </a:t>
            </a:r>
          </a:p>
        </p:txBody>
      </p:sp>
      <p:sp>
        <p:nvSpPr>
          <p:cNvPr id="14" name="TextBox 13"/>
          <p:cNvSpPr txBox="1"/>
          <p:nvPr/>
        </p:nvSpPr>
        <p:spPr>
          <a:xfrm>
            <a:off x="3152775" y="904912"/>
            <a:ext cx="1257300" cy="307777"/>
          </a:xfrm>
          <a:prstGeom prst="rect">
            <a:avLst/>
          </a:prstGeom>
          <a:solidFill>
            <a:srgbClr val="00FF00"/>
          </a:solidFill>
        </p:spPr>
        <p:txBody>
          <a:bodyPr wrap="square" rtlCol="0">
            <a:spAutoFit/>
          </a:bodyPr>
          <a:lstStyle/>
          <a:p>
            <a:pPr algn="ctr"/>
            <a:r>
              <a:rPr lang="en-US" sz="1400" dirty="0"/>
              <a:t>Scrub Pressure </a:t>
            </a:r>
          </a:p>
        </p:txBody>
      </p:sp>
      <p:cxnSp>
        <p:nvCxnSpPr>
          <p:cNvPr id="16" name="Straight Arrow Connector 15"/>
          <p:cNvCxnSpPr>
            <a:stCxn id="14" idx="2"/>
            <a:endCxn id="8" idx="0"/>
          </p:cNvCxnSpPr>
          <p:nvPr/>
        </p:nvCxnSpPr>
        <p:spPr>
          <a:xfrm>
            <a:off x="3781425" y="1212689"/>
            <a:ext cx="0" cy="55255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3" idx="2"/>
            <a:endCxn id="12" idx="0"/>
          </p:cNvCxnSpPr>
          <p:nvPr/>
        </p:nvCxnSpPr>
        <p:spPr>
          <a:xfrm>
            <a:off x="6105526" y="1548941"/>
            <a:ext cx="0" cy="79732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1937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1141" r="35248"/>
          <a:stretch/>
        </p:blipFill>
        <p:spPr>
          <a:xfrm rot="5400000">
            <a:off x="847725" y="-276225"/>
            <a:ext cx="3676650" cy="5143500"/>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36</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30 of 67</a:t>
            </a:r>
          </a:p>
        </p:txBody>
      </p:sp>
      <p:sp>
        <p:nvSpPr>
          <p:cNvPr id="8" name="Oval 7"/>
          <p:cNvSpPr/>
          <p:nvPr/>
        </p:nvSpPr>
        <p:spPr>
          <a:xfrm>
            <a:off x="2886076" y="1485900"/>
            <a:ext cx="914400" cy="8763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638550" y="2190749"/>
            <a:ext cx="800100" cy="7524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26390" t="41296" r="13749" b="7963"/>
          <a:stretch/>
        </p:blipFill>
        <p:spPr>
          <a:xfrm rot="5400000">
            <a:off x="-230249" y="4597314"/>
            <a:ext cx="1891728" cy="1202630"/>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3333" t="35370" r="18750" b="16296"/>
          <a:stretch/>
        </p:blipFill>
        <p:spPr>
          <a:xfrm rot="5400000">
            <a:off x="923389" y="4761402"/>
            <a:ext cx="1902303" cy="885029"/>
          </a:xfrm>
          <a:prstGeom prst="rect">
            <a:avLst/>
          </a:prstGeom>
        </p:spPr>
      </p:pic>
      <p:sp>
        <p:nvSpPr>
          <p:cNvPr id="12" name="TextBox 11"/>
          <p:cNvSpPr txBox="1"/>
          <p:nvPr/>
        </p:nvSpPr>
        <p:spPr>
          <a:xfrm>
            <a:off x="1552575" y="1770161"/>
            <a:ext cx="933450" cy="307777"/>
          </a:xfrm>
          <a:prstGeom prst="rect">
            <a:avLst/>
          </a:prstGeom>
          <a:solidFill>
            <a:srgbClr val="00FF00"/>
          </a:solidFill>
        </p:spPr>
        <p:txBody>
          <a:bodyPr wrap="square" rtlCol="0">
            <a:spAutoFit/>
          </a:bodyPr>
          <a:lstStyle/>
          <a:p>
            <a:pPr algn="ctr"/>
            <a:r>
              <a:rPr lang="en-US" sz="1400" dirty="0"/>
              <a:t>FWD/REV</a:t>
            </a:r>
          </a:p>
        </p:txBody>
      </p:sp>
      <p:cxnSp>
        <p:nvCxnSpPr>
          <p:cNvPr id="14" name="Straight Arrow Connector 13"/>
          <p:cNvCxnSpPr>
            <a:stCxn id="12" idx="3"/>
            <a:endCxn id="8" idx="2"/>
          </p:cNvCxnSpPr>
          <p:nvPr/>
        </p:nvCxnSpPr>
        <p:spPr>
          <a:xfrm>
            <a:off x="2486025" y="1924050"/>
            <a:ext cx="400051"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519487" y="3384648"/>
            <a:ext cx="1038225" cy="307777"/>
          </a:xfrm>
          <a:prstGeom prst="rect">
            <a:avLst/>
          </a:prstGeom>
          <a:solidFill>
            <a:srgbClr val="00FF00"/>
          </a:solidFill>
        </p:spPr>
        <p:txBody>
          <a:bodyPr wrap="square" rtlCol="0">
            <a:spAutoFit/>
          </a:bodyPr>
          <a:lstStyle/>
          <a:p>
            <a:pPr algn="ctr"/>
            <a:r>
              <a:rPr lang="en-US" sz="1400" dirty="0"/>
              <a:t>Hour Meter</a:t>
            </a:r>
          </a:p>
        </p:txBody>
      </p:sp>
      <p:cxnSp>
        <p:nvCxnSpPr>
          <p:cNvPr id="17" name="Straight Arrow Connector 16"/>
          <p:cNvCxnSpPr>
            <a:stCxn id="15" idx="0"/>
            <a:endCxn id="9" idx="4"/>
          </p:cNvCxnSpPr>
          <p:nvPr/>
        </p:nvCxnSpPr>
        <p:spPr>
          <a:xfrm flipV="1">
            <a:off x="4038600" y="2943224"/>
            <a:ext cx="0" cy="44142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476875" y="2073374"/>
            <a:ext cx="3305175"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FWD/REV branch from the harness to the FWD/REV switch on the console</a:t>
            </a:r>
          </a:p>
          <a:p>
            <a:pPr marL="285750" indent="-285750">
              <a:buFont typeface="Arial" panose="020B0604020202020204" pitchFamily="34" charset="0"/>
              <a:buChar char="•"/>
            </a:pPr>
            <a:r>
              <a:rPr lang="en-US" sz="1400" dirty="0"/>
              <a:t>From the harness, connect the blue wire to the left terminal of the hour meter and the green/black wire to the right terminal</a:t>
            </a:r>
          </a:p>
        </p:txBody>
      </p:sp>
      <p:pic>
        <p:nvPicPr>
          <p:cNvPr id="19" name="Picture 18"/>
          <p:cNvPicPr>
            <a:picLocks noChangeAspect="1"/>
          </p:cNvPicPr>
          <p:nvPr/>
        </p:nvPicPr>
        <p:blipFill rotWithShape="1">
          <a:blip r:embed="rId5" cstate="print">
            <a:extLst>
              <a:ext uri="{28A0092B-C50C-407E-A947-70E740481C1C}">
                <a14:useLocalDpi xmlns:a14="http://schemas.microsoft.com/office/drawing/2010/main" val="0"/>
              </a:ext>
            </a:extLst>
          </a:blip>
          <a:srcRect r="47050"/>
          <a:stretch/>
        </p:blipFill>
        <p:spPr>
          <a:xfrm>
            <a:off x="2432151" y="4252765"/>
            <a:ext cx="1343025" cy="1902303"/>
          </a:xfrm>
          <a:prstGeom prst="rect">
            <a:avLst/>
          </a:prstGeom>
        </p:spPr>
      </p:pic>
      <p:pic>
        <p:nvPicPr>
          <p:cNvPr id="20" name="Picture 19"/>
          <p:cNvPicPr>
            <a:picLocks noChangeAspect="1"/>
          </p:cNvPicPr>
          <p:nvPr/>
        </p:nvPicPr>
        <p:blipFill rotWithShape="1">
          <a:blip r:embed="rId6" cstate="print">
            <a:extLst>
              <a:ext uri="{28A0092B-C50C-407E-A947-70E740481C1C}">
                <a14:useLocalDpi xmlns:a14="http://schemas.microsoft.com/office/drawing/2010/main" val="0"/>
              </a:ext>
            </a:extLst>
          </a:blip>
          <a:srcRect l="8412" r="11211"/>
          <a:stretch/>
        </p:blipFill>
        <p:spPr>
          <a:xfrm>
            <a:off x="3890272" y="4494969"/>
            <a:ext cx="1508226" cy="1407319"/>
          </a:xfrm>
          <a:prstGeom prst="rect">
            <a:avLst/>
          </a:prstGeom>
        </p:spPr>
      </p:pic>
      <p:sp>
        <p:nvSpPr>
          <p:cNvPr id="21" name="Oval 20"/>
          <p:cNvSpPr/>
          <p:nvPr/>
        </p:nvSpPr>
        <p:spPr>
          <a:xfrm>
            <a:off x="4239572" y="4838699"/>
            <a:ext cx="809625" cy="752476"/>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945583" y="4714873"/>
            <a:ext cx="746226" cy="7524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2851971" y="4051480"/>
            <a:ext cx="933450" cy="307777"/>
          </a:xfrm>
          <a:prstGeom prst="rect">
            <a:avLst/>
          </a:prstGeom>
          <a:solidFill>
            <a:srgbClr val="00FF00"/>
          </a:solidFill>
        </p:spPr>
        <p:txBody>
          <a:bodyPr wrap="square" rtlCol="0">
            <a:spAutoFit/>
          </a:bodyPr>
          <a:lstStyle/>
          <a:p>
            <a:pPr algn="ctr"/>
            <a:r>
              <a:rPr lang="en-US" sz="1400" dirty="0"/>
              <a:t>FWD/REV</a:t>
            </a:r>
          </a:p>
        </p:txBody>
      </p:sp>
      <p:cxnSp>
        <p:nvCxnSpPr>
          <p:cNvPr id="25" name="Straight Arrow Connector 24"/>
          <p:cNvCxnSpPr>
            <a:stCxn id="23" idx="2"/>
            <a:endCxn id="22" idx="0"/>
          </p:cNvCxnSpPr>
          <p:nvPr/>
        </p:nvCxnSpPr>
        <p:spPr>
          <a:xfrm>
            <a:off x="3318696" y="4359257"/>
            <a:ext cx="0" cy="35561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419725" y="5044739"/>
            <a:ext cx="1038225" cy="307777"/>
          </a:xfrm>
          <a:prstGeom prst="rect">
            <a:avLst/>
          </a:prstGeom>
          <a:solidFill>
            <a:srgbClr val="00FF00"/>
          </a:solidFill>
        </p:spPr>
        <p:txBody>
          <a:bodyPr wrap="square" rtlCol="0">
            <a:spAutoFit/>
          </a:bodyPr>
          <a:lstStyle/>
          <a:p>
            <a:pPr algn="ctr"/>
            <a:r>
              <a:rPr lang="en-US" sz="1400" dirty="0"/>
              <a:t>Hour Meter</a:t>
            </a:r>
          </a:p>
        </p:txBody>
      </p:sp>
      <p:cxnSp>
        <p:nvCxnSpPr>
          <p:cNvPr id="29" name="Straight Arrow Connector 28"/>
          <p:cNvCxnSpPr>
            <a:stCxn id="20" idx="3"/>
            <a:endCxn id="21" idx="6"/>
          </p:cNvCxnSpPr>
          <p:nvPr/>
        </p:nvCxnSpPr>
        <p:spPr>
          <a:xfrm flipH="1">
            <a:off x="5049197" y="5198629"/>
            <a:ext cx="349301" cy="1630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0657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49A07C-2576-6A4D-9DB1-8A049A2388C5}"/>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C3D788C8-0340-79F3-28EB-FCC94C03108C}"/>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B9EDED98-301A-4FD6-5A81-A8D95AF22D48}"/>
              </a:ext>
            </a:extLst>
          </p:cNvPr>
          <p:cNvSpPr>
            <a:spLocks noGrp="1"/>
          </p:cNvSpPr>
          <p:nvPr>
            <p:ph type="sldNum" sz="quarter" idx="12"/>
          </p:nvPr>
        </p:nvSpPr>
        <p:spPr/>
        <p:txBody>
          <a:bodyPr/>
          <a:lstStyle/>
          <a:p>
            <a:fld id="{4AE66E7F-8BDB-4576-9389-78EC3731E1F2}" type="slidenum">
              <a:rPr lang="en-US" smtClean="0"/>
              <a:t>37</a:t>
            </a:fld>
            <a:endParaRPr lang="en-US"/>
          </a:p>
        </p:txBody>
      </p:sp>
      <p:sp>
        <p:nvSpPr>
          <p:cNvPr id="5" name="TextBox 4">
            <a:extLst>
              <a:ext uri="{FF2B5EF4-FFF2-40B4-BE49-F238E27FC236}">
                <a16:creationId xmlns:a16="http://schemas.microsoft.com/office/drawing/2014/main" id="{6C0B6379-B0CA-9A5B-628D-FFE2797D8497}"/>
              </a:ext>
            </a:extLst>
          </p:cNvPr>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31 of 67</a:t>
            </a:r>
          </a:p>
        </p:txBody>
      </p:sp>
      <p:pic>
        <p:nvPicPr>
          <p:cNvPr id="7" name="Picture 6" descr="A close-up of a machine&#10;&#10;AI-generated content may be incorrect.">
            <a:extLst>
              <a:ext uri="{FF2B5EF4-FFF2-40B4-BE49-F238E27FC236}">
                <a16:creationId xmlns:a16="http://schemas.microsoft.com/office/drawing/2014/main" id="{7EA69ACF-10FE-7E1C-9FE8-C60AE5F560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399478" y="601493"/>
            <a:ext cx="4116943" cy="3087707"/>
          </a:xfrm>
          <a:prstGeom prst="rect">
            <a:avLst/>
          </a:prstGeom>
        </p:spPr>
      </p:pic>
      <p:pic>
        <p:nvPicPr>
          <p:cNvPr id="9" name="Picture 8" descr="A close-up of a machine&#10;&#10;AI-generated content may be incorrect.">
            <a:extLst>
              <a:ext uri="{FF2B5EF4-FFF2-40B4-BE49-F238E27FC236}">
                <a16:creationId xmlns:a16="http://schemas.microsoft.com/office/drawing/2014/main" id="{B322D1F7-5BB5-89D5-3129-F414471D6C5B}"/>
              </a:ext>
            </a:extLst>
          </p:cNvPr>
          <p:cNvPicPr>
            <a:picLocks noChangeAspect="1"/>
          </p:cNvPicPr>
          <p:nvPr/>
        </p:nvPicPr>
        <p:blipFill>
          <a:blip r:embed="rId3" cstate="print">
            <a:extLst>
              <a:ext uri="{28A0092B-C50C-407E-A947-70E740481C1C}">
                <a14:useLocalDpi xmlns:a14="http://schemas.microsoft.com/office/drawing/2010/main" val="0"/>
              </a:ext>
            </a:extLst>
          </a:blip>
          <a:srcRect l="20416"/>
          <a:stretch/>
        </p:blipFill>
        <p:spPr>
          <a:xfrm rot="5400000">
            <a:off x="858202" y="560788"/>
            <a:ext cx="3274696" cy="3086101"/>
          </a:xfrm>
          <a:prstGeom prst="rect">
            <a:avLst/>
          </a:prstGeom>
        </p:spPr>
      </p:pic>
      <p:pic>
        <p:nvPicPr>
          <p:cNvPr id="11" name="Picture 10" descr="A close-up of a machine&#10;&#10;AI-generated content may be incorrect.">
            <a:extLst>
              <a:ext uri="{FF2B5EF4-FFF2-40B4-BE49-F238E27FC236}">
                <a16:creationId xmlns:a16="http://schemas.microsoft.com/office/drawing/2014/main" id="{CF4F6BAE-B329-14FE-D675-509B70094B96}"/>
              </a:ext>
            </a:extLst>
          </p:cNvPr>
          <p:cNvPicPr>
            <a:picLocks noChangeAspect="1"/>
          </p:cNvPicPr>
          <p:nvPr/>
        </p:nvPicPr>
        <p:blipFill>
          <a:blip r:embed="rId4" cstate="print">
            <a:extLst>
              <a:ext uri="{28A0092B-C50C-407E-A947-70E740481C1C}">
                <a14:useLocalDpi xmlns:a14="http://schemas.microsoft.com/office/drawing/2010/main" val="0"/>
              </a:ext>
            </a:extLst>
          </a:blip>
          <a:srcRect l="38611" r="19306"/>
          <a:stretch/>
        </p:blipFill>
        <p:spPr>
          <a:xfrm rot="5400000">
            <a:off x="1325086" y="2962795"/>
            <a:ext cx="2340928" cy="4171950"/>
          </a:xfrm>
          <a:prstGeom prst="rect">
            <a:avLst/>
          </a:prstGeom>
        </p:spPr>
      </p:pic>
      <p:sp>
        <p:nvSpPr>
          <p:cNvPr id="12" name="Oval 11">
            <a:extLst>
              <a:ext uri="{FF2B5EF4-FFF2-40B4-BE49-F238E27FC236}">
                <a16:creationId xmlns:a16="http://schemas.microsoft.com/office/drawing/2014/main" id="{583B85C4-1E3E-925C-CE8A-8CCC30217197}"/>
              </a:ext>
            </a:extLst>
          </p:cNvPr>
          <p:cNvSpPr/>
          <p:nvPr/>
        </p:nvSpPr>
        <p:spPr>
          <a:xfrm>
            <a:off x="2019300" y="1152525"/>
            <a:ext cx="1009650" cy="10287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085935A-1691-E92F-5384-36FEFEB4681B}"/>
              </a:ext>
            </a:extLst>
          </p:cNvPr>
          <p:cNvSpPr/>
          <p:nvPr/>
        </p:nvSpPr>
        <p:spPr>
          <a:xfrm>
            <a:off x="1990725" y="4044918"/>
            <a:ext cx="1009650" cy="10287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212B60EF-F91A-CEA6-53B6-EDE7F29DE5D5}"/>
              </a:ext>
            </a:extLst>
          </p:cNvPr>
          <p:cNvCxnSpPr/>
          <p:nvPr/>
        </p:nvCxnSpPr>
        <p:spPr>
          <a:xfrm flipV="1">
            <a:off x="6457949" y="2733675"/>
            <a:ext cx="266701" cy="51435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67750CB-CB26-E9CB-5CAC-3F04C33BC313}"/>
              </a:ext>
            </a:extLst>
          </p:cNvPr>
          <p:cNvCxnSpPr/>
          <p:nvPr/>
        </p:nvCxnSpPr>
        <p:spPr>
          <a:xfrm flipV="1">
            <a:off x="6724650" y="2286000"/>
            <a:ext cx="66675" cy="44767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81FD223-48D3-D647-9F30-734A0AE7C2EB}"/>
              </a:ext>
            </a:extLst>
          </p:cNvPr>
          <p:cNvCxnSpPr/>
          <p:nvPr/>
        </p:nvCxnSpPr>
        <p:spPr>
          <a:xfrm flipH="1" flipV="1">
            <a:off x="6657975" y="1885950"/>
            <a:ext cx="133350" cy="40005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A3AADEE-2ED0-6BB2-55BE-48919BBAE7B6}"/>
              </a:ext>
            </a:extLst>
          </p:cNvPr>
          <p:cNvCxnSpPr/>
          <p:nvPr/>
        </p:nvCxnSpPr>
        <p:spPr>
          <a:xfrm flipH="1" flipV="1">
            <a:off x="6381750" y="1581150"/>
            <a:ext cx="276225" cy="30480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54288F1-5B1E-D33D-7BB7-AA0255961365}"/>
              </a:ext>
            </a:extLst>
          </p:cNvPr>
          <p:cNvCxnSpPr/>
          <p:nvPr/>
        </p:nvCxnSpPr>
        <p:spPr>
          <a:xfrm flipH="1">
            <a:off x="6019800" y="1581150"/>
            <a:ext cx="361950"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738A8F0-CB4D-1778-F006-D8C0B78707CE}"/>
              </a:ext>
            </a:extLst>
          </p:cNvPr>
          <p:cNvSpPr txBox="1"/>
          <p:nvPr/>
        </p:nvSpPr>
        <p:spPr>
          <a:xfrm>
            <a:off x="4752573" y="4910753"/>
            <a:ext cx="4077504"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red wire (719161) on lower terminal of 30A circuit breaker (740247) to the power standoff in electrical box (previously done in sub assembly)</a:t>
            </a:r>
          </a:p>
        </p:txBody>
      </p:sp>
      <p:sp>
        <p:nvSpPr>
          <p:cNvPr id="25" name="TextBox 24">
            <a:extLst>
              <a:ext uri="{FF2B5EF4-FFF2-40B4-BE49-F238E27FC236}">
                <a16:creationId xmlns:a16="http://schemas.microsoft.com/office/drawing/2014/main" id="{642F1622-8658-FD46-4B82-E5DF4459DEBC}"/>
              </a:ext>
            </a:extLst>
          </p:cNvPr>
          <p:cNvSpPr txBox="1"/>
          <p:nvPr/>
        </p:nvSpPr>
        <p:spPr>
          <a:xfrm>
            <a:off x="7229476" y="1219200"/>
            <a:ext cx="772328" cy="307777"/>
          </a:xfrm>
          <a:prstGeom prst="rect">
            <a:avLst/>
          </a:prstGeom>
          <a:solidFill>
            <a:srgbClr val="00FF00"/>
          </a:solidFill>
        </p:spPr>
        <p:txBody>
          <a:bodyPr wrap="square" rtlCol="0">
            <a:spAutoFit/>
          </a:bodyPr>
          <a:lstStyle/>
          <a:p>
            <a:pPr algn="ctr"/>
            <a:r>
              <a:rPr lang="en-US" sz="1400" dirty="0"/>
              <a:t>719161</a:t>
            </a:r>
          </a:p>
        </p:txBody>
      </p:sp>
      <p:cxnSp>
        <p:nvCxnSpPr>
          <p:cNvPr id="27" name="Straight Arrow Connector 26">
            <a:extLst>
              <a:ext uri="{FF2B5EF4-FFF2-40B4-BE49-F238E27FC236}">
                <a16:creationId xmlns:a16="http://schemas.microsoft.com/office/drawing/2014/main" id="{6D31DEBA-73F0-F4C2-4A94-026F755AFBD4}"/>
              </a:ext>
            </a:extLst>
          </p:cNvPr>
          <p:cNvCxnSpPr/>
          <p:nvPr/>
        </p:nvCxnSpPr>
        <p:spPr>
          <a:xfrm flipH="1">
            <a:off x="6553200" y="1362075"/>
            <a:ext cx="666750" cy="29527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B703C7D-C1A5-4B12-42C7-6919A2B6E176}"/>
              </a:ext>
            </a:extLst>
          </p:cNvPr>
          <p:cNvSpPr txBox="1"/>
          <p:nvPr/>
        </p:nvSpPr>
        <p:spPr>
          <a:xfrm>
            <a:off x="6620677" y="3647183"/>
            <a:ext cx="772328" cy="307777"/>
          </a:xfrm>
          <a:prstGeom prst="rect">
            <a:avLst/>
          </a:prstGeom>
          <a:solidFill>
            <a:srgbClr val="00FF00"/>
          </a:solidFill>
        </p:spPr>
        <p:txBody>
          <a:bodyPr wrap="square" rtlCol="0">
            <a:spAutoFit/>
          </a:bodyPr>
          <a:lstStyle/>
          <a:p>
            <a:pPr algn="ctr"/>
            <a:r>
              <a:rPr lang="en-US" sz="1400" dirty="0"/>
              <a:t>740247</a:t>
            </a:r>
          </a:p>
        </p:txBody>
      </p:sp>
      <p:cxnSp>
        <p:nvCxnSpPr>
          <p:cNvPr id="30" name="Straight Arrow Connector 29">
            <a:extLst>
              <a:ext uri="{FF2B5EF4-FFF2-40B4-BE49-F238E27FC236}">
                <a16:creationId xmlns:a16="http://schemas.microsoft.com/office/drawing/2014/main" id="{3010B706-4542-737C-A5EC-2BD7334CFA2A}"/>
              </a:ext>
            </a:extLst>
          </p:cNvPr>
          <p:cNvCxnSpPr>
            <a:cxnSpLocks/>
            <a:stCxn id="28" idx="1"/>
          </p:cNvCxnSpPr>
          <p:nvPr/>
        </p:nvCxnSpPr>
        <p:spPr>
          <a:xfrm flipH="1">
            <a:off x="6067425" y="3801072"/>
            <a:ext cx="553252" cy="892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AD71F5D-C16B-8C88-287D-7ED0A76A2BE4}"/>
              </a:ext>
            </a:extLst>
          </p:cNvPr>
          <p:cNvCxnSpPr>
            <a:stCxn id="28" idx="1"/>
            <a:endCxn id="13" idx="6"/>
          </p:cNvCxnSpPr>
          <p:nvPr/>
        </p:nvCxnSpPr>
        <p:spPr>
          <a:xfrm flipH="1">
            <a:off x="3000375" y="3801072"/>
            <a:ext cx="3620302" cy="75819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31634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machine with wires and cables&#10;&#10;AI-generated content may be incorrect.">
            <a:extLst>
              <a:ext uri="{FF2B5EF4-FFF2-40B4-BE49-F238E27FC236}">
                <a16:creationId xmlns:a16="http://schemas.microsoft.com/office/drawing/2014/main" id="{291774D6-7740-2C5F-5DE9-37F0CE3C15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7909" y="-3293"/>
            <a:ext cx="5986091" cy="4489568"/>
          </a:xfrm>
          <a:prstGeom prst="rect">
            <a:avLst/>
          </a:prstGeom>
        </p:spPr>
      </p:pic>
      <p:sp>
        <p:nvSpPr>
          <p:cNvPr id="2" name="Date Placeholder 1">
            <a:extLst>
              <a:ext uri="{FF2B5EF4-FFF2-40B4-BE49-F238E27FC236}">
                <a16:creationId xmlns:a16="http://schemas.microsoft.com/office/drawing/2014/main" id="{05880292-CD1C-93A3-6AF0-C954057D3981}"/>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E38A4E5C-6137-2154-7B29-433B7FFF4A90}"/>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2209AF18-9BBA-131D-E7BA-22E2BEB0B4E5}"/>
              </a:ext>
            </a:extLst>
          </p:cNvPr>
          <p:cNvSpPr>
            <a:spLocks noGrp="1"/>
          </p:cNvSpPr>
          <p:nvPr>
            <p:ph type="sldNum" sz="quarter" idx="12"/>
          </p:nvPr>
        </p:nvSpPr>
        <p:spPr/>
        <p:txBody>
          <a:bodyPr/>
          <a:lstStyle/>
          <a:p>
            <a:fld id="{4AE66E7F-8BDB-4576-9389-78EC3731E1F2}" type="slidenum">
              <a:rPr lang="en-US" smtClean="0"/>
              <a:t>38</a:t>
            </a:fld>
            <a:endParaRPr lang="en-US"/>
          </a:p>
        </p:txBody>
      </p:sp>
      <p:pic>
        <p:nvPicPr>
          <p:cNvPr id="5" name="Picture 4" descr="A close-up of a machine&#10;&#10;AI-generated content may be incorrect.">
            <a:extLst>
              <a:ext uri="{FF2B5EF4-FFF2-40B4-BE49-F238E27FC236}">
                <a16:creationId xmlns:a16="http://schemas.microsoft.com/office/drawing/2014/main" id="{FD203055-F06D-35EB-80F3-A78B30D8A8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14618" y="883950"/>
            <a:ext cx="4116943" cy="3087707"/>
          </a:xfrm>
          <a:prstGeom prst="rect">
            <a:avLst/>
          </a:prstGeom>
        </p:spPr>
      </p:pic>
      <p:sp>
        <p:nvSpPr>
          <p:cNvPr id="6" name="TextBox 5">
            <a:extLst>
              <a:ext uri="{FF2B5EF4-FFF2-40B4-BE49-F238E27FC236}">
                <a16:creationId xmlns:a16="http://schemas.microsoft.com/office/drawing/2014/main" id="{BC5FA9E1-F1FF-2C3D-DC53-946D32F9738D}"/>
              </a:ext>
            </a:extLst>
          </p:cNvPr>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32 of 67</a:t>
            </a:r>
          </a:p>
        </p:txBody>
      </p:sp>
      <p:cxnSp>
        <p:nvCxnSpPr>
          <p:cNvPr id="8" name="Straight Arrow Connector 7">
            <a:extLst>
              <a:ext uri="{FF2B5EF4-FFF2-40B4-BE49-F238E27FC236}">
                <a16:creationId xmlns:a16="http://schemas.microsoft.com/office/drawing/2014/main" id="{BD21E3CB-69BA-9430-F8AC-5DB165267A84}"/>
              </a:ext>
            </a:extLst>
          </p:cNvPr>
          <p:cNvCxnSpPr/>
          <p:nvPr/>
        </p:nvCxnSpPr>
        <p:spPr>
          <a:xfrm flipV="1">
            <a:off x="1429554" y="2216032"/>
            <a:ext cx="1533525" cy="162877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7915D4E-4CDC-B253-AFD0-91D6D9C57728}"/>
              </a:ext>
            </a:extLst>
          </p:cNvPr>
          <p:cNvSpPr/>
          <p:nvPr/>
        </p:nvSpPr>
        <p:spPr>
          <a:xfrm>
            <a:off x="7048500" y="1355666"/>
            <a:ext cx="1181100" cy="1568509"/>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E969201-311A-D543-651F-A03E81183AD2}"/>
              </a:ext>
            </a:extLst>
          </p:cNvPr>
          <p:cNvSpPr txBox="1"/>
          <p:nvPr/>
        </p:nvSpPr>
        <p:spPr>
          <a:xfrm>
            <a:off x="628650" y="5148015"/>
            <a:ext cx="7886700"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red wire (719213) to top terminal of circuit breaker and route to the power steering harness (718399) that is labeled 30A circuit breaker. (wire diagram on </a:t>
            </a:r>
            <a:r>
              <a:rPr lang="en-US" sz="1400" dirty="0" err="1"/>
              <a:t>pg</a:t>
            </a:r>
            <a:r>
              <a:rPr lang="en-US" sz="1400" dirty="0"/>
              <a:t> 12 of book/</a:t>
            </a:r>
            <a:r>
              <a:rPr lang="en-US" sz="1400" dirty="0" err="1"/>
              <a:t>pg</a:t>
            </a:r>
            <a:r>
              <a:rPr lang="en-US" sz="1400" dirty="0"/>
              <a:t> 8 of wire routing)</a:t>
            </a:r>
          </a:p>
          <a:p>
            <a:pPr marL="285750" indent="-285750">
              <a:buFont typeface="Arial" panose="020B0604020202020204" pitchFamily="34" charset="0"/>
              <a:buChar char="•"/>
            </a:pPr>
            <a:r>
              <a:rPr lang="en-US" sz="1400" dirty="0"/>
              <a:t>Connect black aux standoff wire from power steering harness (718399) to the aux ground standoff on the side of the console</a:t>
            </a:r>
          </a:p>
        </p:txBody>
      </p:sp>
      <p:sp>
        <p:nvSpPr>
          <p:cNvPr id="13" name="TextBox 12">
            <a:extLst>
              <a:ext uri="{FF2B5EF4-FFF2-40B4-BE49-F238E27FC236}">
                <a16:creationId xmlns:a16="http://schemas.microsoft.com/office/drawing/2014/main" id="{726F4F57-16E9-FED1-BB36-41FE8F738113}"/>
              </a:ext>
            </a:extLst>
          </p:cNvPr>
          <p:cNvSpPr txBox="1"/>
          <p:nvPr/>
        </p:nvSpPr>
        <p:spPr>
          <a:xfrm>
            <a:off x="573666" y="2876530"/>
            <a:ext cx="772328" cy="307777"/>
          </a:xfrm>
          <a:prstGeom prst="rect">
            <a:avLst/>
          </a:prstGeom>
          <a:solidFill>
            <a:srgbClr val="00FF00"/>
          </a:solidFill>
        </p:spPr>
        <p:txBody>
          <a:bodyPr wrap="square" rtlCol="0">
            <a:spAutoFit/>
          </a:bodyPr>
          <a:lstStyle/>
          <a:p>
            <a:pPr algn="ctr"/>
            <a:r>
              <a:rPr lang="en-US" sz="1400" dirty="0"/>
              <a:t>719213</a:t>
            </a:r>
          </a:p>
        </p:txBody>
      </p:sp>
      <p:cxnSp>
        <p:nvCxnSpPr>
          <p:cNvPr id="15" name="Straight Arrow Connector 14">
            <a:extLst>
              <a:ext uri="{FF2B5EF4-FFF2-40B4-BE49-F238E27FC236}">
                <a16:creationId xmlns:a16="http://schemas.microsoft.com/office/drawing/2014/main" id="{EB06B0CD-8EBB-38F0-99DD-954266261556}"/>
              </a:ext>
            </a:extLst>
          </p:cNvPr>
          <p:cNvCxnSpPr>
            <a:stCxn id="13" idx="3"/>
          </p:cNvCxnSpPr>
          <p:nvPr/>
        </p:nvCxnSpPr>
        <p:spPr>
          <a:xfrm>
            <a:off x="1345994" y="3030419"/>
            <a:ext cx="425656" cy="22713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E3624AE-5B01-FFE6-8F58-B6E940C23EDC}"/>
              </a:ext>
            </a:extLst>
          </p:cNvPr>
          <p:cNvSpPr txBox="1"/>
          <p:nvPr/>
        </p:nvSpPr>
        <p:spPr>
          <a:xfrm>
            <a:off x="4638676" y="828675"/>
            <a:ext cx="772328" cy="307777"/>
          </a:xfrm>
          <a:prstGeom prst="rect">
            <a:avLst/>
          </a:prstGeom>
          <a:solidFill>
            <a:srgbClr val="00FF00"/>
          </a:solidFill>
        </p:spPr>
        <p:txBody>
          <a:bodyPr wrap="square" rtlCol="0">
            <a:spAutoFit/>
          </a:bodyPr>
          <a:lstStyle/>
          <a:p>
            <a:pPr algn="ctr"/>
            <a:r>
              <a:rPr lang="en-US" sz="1400" dirty="0"/>
              <a:t>718399</a:t>
            </a:r>
          </a:p>
        </p:txBody>
      </p:sp>
      <p:cxnSp>
        <p:nvCxnSpPr>
          <p:cNvPr id="18" name="Straight Arrow Connector 17">
            <a:extLst>
              <a:ext uri="{FF2B5EF4-FFF2-40B4-BE49-F238E27FC236}">
                <a16:creationId xmlns:a16="http://schemas.microsoft.com/office/drawing/2014/main" id="{747A8EB5-B691-BB14-4437-5989E184F28E}"/>
              </a:ext>
            </a:extLst>
          </p:cNvPr>
          <p:cNvCxnSpPr>
            <a:stCxn id="16" idx="2"/>
          </p:cNvCxnSpPr>
          <p:nvPr/>
        </p:nvCxnSpPr>
        <p:spPr>
          <a:xfrm>
            <a:off x="5024840" y="1136452"/>
            <a:ext cx="42460" cy="32087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9995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machine with wires and cables&#10;&#10;AI-generated content may be incorrect.">
            <a:extLst>
              <a:ext uri="{FF2B5EF4-FFF2-40B4-BE49-F238E27FC236}">
                <a16:creationId xmlns:a16="http://schemas.microsoft.com/office/drawing/2014/main" id="{7F332645-223E-B030-F82B-73B21D1F10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32544" y="0"/>
            <a:ext cx="5311456" cy="3983592"/>
          </a:xfrm>
          <a:prstGeom prst="rect">
            <a:avLst/>
          </a:prstGeom>
        </p:spPr>
      </p:pic>
      <p:pic>
        <p:nvPicPr>
          <p:cNvPr id="9" name="Picture 8" descr="A blue electronic device with wires and cables&#10;&#10;AI-generated content may be incorrect.">
            <a:extLst>
              <a:ext uri="{FF2B5EF4-FFF2-40B4-BE49-F238E27FC236}">
                <a16:creationId xmlns:a16="http://schemas.microsoft.com/office/drawing/2014/main" id="{3A7B50D1-B3F0-397F-6262-02F874BCA8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27063" y="627064"/>
            <a:ext cx="5016500" cy="3762375"/>
          </a:xfrm>
          <a:prstGeom prst="rect">
            <a:avLst/>
          </a:prstGeom>
        </p:spPr>
      </p:pic>
      <p:sp>
        <p:nvSpPr>
          <p:cNvPr id="2" name="Date Placeholder 1">
            <a:extLst>
              <a:ext uri="{FF2B5EF4-FFF2-40B4-BE49-F238E27FC236}">
                <a16:creationId xmlns:a16="http://schemas.microsoft.com/office/drawing/2014/main" id="{C65782C4-61E8-3E4E-32D1-4F4114D83E28}"/>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AA62AA11-3D03-8057-CB21-4474428BC9D5}"/>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C5B9778E-BB32-C71B-A767-0AFBE2E22AFF}"/>
              </a:ext>
            </a:extLst>
          </p:cNvPr>
          <p:cNvSpPr>
            <a:spLocks noGrp="1"/>
          </p:cNvSpPr>
          <p:nvPr>
            <p:ph type="sldNum" sz="quarter" idx="12"/>
          </p:nvPr>
        </p:nvSpPr>
        <p:spPr/>
        <p:txBody>
          <a:bodyPr/>
          <a:lstStyle/>
          <a:p>
            <a:fld id="{4AE66E7F-8BDB-4576-9389-78EC3731E1F2}" type="slidenum">
              <a:rPr lang="en-US" smtClean="0"/>
              <a:t>39</a:t>
            </a:fld>
            <a:endParaRPr lang="en-US"/>
          </a:p>
        </p:txBody>
      </p:sp>
      <p:sp>
        <p:nvSpPr>
          <p:cNvPr id="5" name="TextBox 4">
            <a:extLst>
              <a:ext uri="{FF2B5EF4-FFF2-40B4-BE49-F238E27FC236}">
                <a16:creationId xmlns:a16="http://schemas.microsoft.com/office/drawing/2014/main" id="{5659A916-96CF-2ABD-546D-2A57C07F32EC}"/>
              </a:ext>
            </a:extLst>
          </p:cNvPr>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33 of 67</a:t>
            </a:r>
          </a:p>
        </p:txBody>
      </p:sp>
      <p:pic>
        <p:nvPicPr>
          <p:cNvPr id="10" name="Picture 9" descr="A blue electronic device with wires and cables&#10;&#10;AI-generated content may be incorrect.">
            <a:extLst>
              <a:ext uri="{FF2B5EF4-FFF2-40B4-BE49-F238E27FC236}">
                <a16:creationId xmlns:a16="http://schemas.microsoft.com/office/drawing/2014/main" id="{76F065B0-F4C3-C275-0813-0A64BB11169C}"/>
              </a:ext>
            </a:extLst>
          </p:cNvPr>
          <p:cNvPicPr>
            <a:picLocks noChangeAspect="1"/>
          </p:cNvPicPr>
          <p:nvPr/>
        </p:nvPicPr>
        <p:blipFill>
          <a:blip r:embed="rId4" cstate="print">
            <a:extLst>
              <a:ext uri="{28A0092B-C50C-407E-A947-70E740481C1C}">
                <a14:useLocalDpi xmlns:a14="http://schemas.microsoft.com/office/drawing/2010/main" val="0"/>
              </a:ext>
            </a:extLst>
          </a:blip>
          <a:srcRect l="42249" t="35950" r="13947" b="49449"/>
          <a:stretch/>
        </p:blipFill>
        <p:spPr>
          <a:xfrm rot="10800000">
            <a:off x="-2" y="5086350"/>
            <a:ext cx="3762375" cy="1340166"/>
          </a:xfrm>
          <a:prstGeom prst="rect">
            <a:avLst/>
          </a:prstGeom>
        </p:spPr>
      </p:pic>
      <p:sp>
        <p:nvSpPr>
          <p:cNvPr id="12" name="Rectangle 11">
            <a:extLst>
              <a:ext uri="{FF2B5EF4-FFF2-40B4-BE49-F238E27FC236}">
                <a16:creationId xmlns:a16="http://schemas.microsoft.com/office/drawing/2014/main" id="{12895A58-51D1-0748-9A10-247ED983E8C4}"/>
              </a:ext>
            </a:extLst>
          </p:cNvPr>
          <p:cNvSpPr/>
          <p:nvPr/>
        </p:nvSpPr>
        <p:spPr>
          <a:xfrm>
            <a:off x="0" y="5086350"/>
            <a:ext cx="3762375" cy="1340166"/>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0D1CD62-1239-175B-AA35-1635AE845F2F}"/>
              </a:ext>
            </a:extLst>
          </p:cNvPr>
          <p:cNvSpPr/>
          <p:nvPr/>
        </p:nvSpPr>
        <p:spPr>
          <a:xfrm rot="19258550">
            <a:off x="5292406" y="2181225"/>
            <a:ext cx="1095375" cy="3524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D3CF171-5870-C48E-43AE-74BB5483B870}"/>
              </a:ext>
            </a:extLst>
          </p:cNvPr>
          <p:cNvSpPr txBox="1"/>
          <p:nvPr/>
        </p:nvSpPr>
        <p:spPr>
          <a:xfrm>
            <a:off x="4038600" y="4027805"/>
            <a:ext cx="4772025" cy="2462213"/>
          </a:xfrm>
          <a:prstGeom prst="rect">
            <a:avLst/>
          </a:prstGeom>
          <a:noFill/>
        </p:spPr>
        <p:txBody>
          <a:bodyPr wrap="square" rtlCol="0">
            <a:spAutoFit/>
          </a:bodyPr>
          <a:lstStyle/>
          <a:p>
            <a:pPr marL="285750" indent="-285750">
              <a:buFont typeface="Arial" panose="020B0604020202020204" pitchFamily="34" charset="0"/>
              <a:buChar char="•"/>
            </a:pPr>
            <a:r>
              <a:rPr lang="en-US" sz="1400" dirty="0"/>
              <a:t>Mount controller 718203 by securing to console with 2 (3400045) screws and 2 (3400082) nuts</a:t>
            </a:r>
          </a:p>
          <a:p>
            <a:pPr marL="285750" indent="-285750">
              <a:buFont typeface="Arial" panose="020B0604020202020204" pitchFamily="34" charset="0"/>
              <a:buChar char="•"/>
            </a:pPr>
            <a:r>
              <a:rPr lang="en-US" sz="1400" dirty="0"/>
              <a:t>Install standoffs for controller cover with 2 (713001) screws, 2 (3400103), (2) 731234 standoffs</a:t>
            </a:r>
          </a:p>
          <a:p>
            <a:pPr marL="285750" indent="-285750">
              <a:buFont typeface="Arial" panose="020B0604020202020204" pitchFamily="34" charset="0"/>
              <a:buChar char="•"/>
            </a:pPr>
            <a:r>
              <a:rPr lang="en-US" sz="1400" dirty="0"/>
              <a:t>Connect all wires from harness 718399 to the corresponding terminals on the controller (wires are labeled (+B, -B, M1, M2)</a:t>
            </a:r>
          </a:p>
          <a:p>
            <a:pPr marL="285750" indent="-285750">
              <a:buFont typeface="Arial" panose="020B0604020202020204" pitchFamily="34" charset="0"/>
              <a:buChar char="•"/>
            </a:pPr>
            <a:r>
              <a:rPr lang="en-US" sz="1400" dirty="0"/>
              <a:t>Connect the branch of wires (red and black) from harness (718399) to the power steering motor as shown in the picture on the right (wire diagram on </a:t>
            </a:r>
            <a:r>
              <a:rPr lang="en-US" sz="1400" dirty="0" err="1"/>
              <a:t>pg</a:t>
            </a:r>
            <a:r>
              <a:rPr lang="en-US" sz="1400" dirty="0"/>
              <a:t> 12 of book/</a:t>
            </a:r>
            <a:r>
              <a:rPr lang="en-US" sz="1400" dirty="0" err="1"/>
              <a:t>pg</a:t>
            </a:r>
            <a:r>
              <a:rPr lang="en-US" sz="1400" dirty="0"/>
              <a:t> 8 of wire routing)</a:t>
            </a:r>
          </a:p>
        </p:txBody>
      </p:sp>
      <p:sp>
        <p:nvSpPr>
          <p:cNvPr id="15" name="Oval 14">
            <a:extLst>
              <a:ext uri="{FF2B5EF4-FFF2-40B4-BE49-F238E27FC236}">
                <a16:creationId xmlns:a16="http://schemas.microsoft.com/office/drawing/2014/main" id="{46D04CAE-5AE7-5A1E-483C-5FAC659C32E3}"/>
              </a:ext>
            </a:extLst>
          </p:cNvPr>
          <p:cNvSpPr/>
          <p:nvPr/>
        </p:nvSpPr>
        <p:spPr>
          <a:xfrm>
            <a:off x="1295400" y="1377952"/>
            <a:ext cx="542925" cy="497739"/>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64593D2-FFF4-B6A1-CD30-6DBD59E00C6B}"/>
              </a:ext>
            </a:extLst>
          </p:cNvPr>
          <p:cNvSpPr/>
          <p:nvPr/>
        </p:nvSpPr>
        <p:spPr>
          <a:xfrm>
            <a:off x="2105025" y="1805843"/>
            <a:ext cx="295275" cy="29918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06993F6-E313-DB0A-05DB-0855FB5A5E64}"/>
              </a:ext>
            </a:extLst>
          </p:cNvPr>
          <p:cNvSpPr txBox="1"/>
          <p:nvPr/>
        </p:nvSpPr>
        <p:spPr>
          <a:xfrm>
            <a:off x="2800349" y="1693824"/>
            <a:ext cx="1057275" cy="523220"/>
          </a:xfrm>
          <a:prstGeom prst="rect">
            <a:avLst/>
          </a:prstGeom>
          <a:solidFill>
            <a:srgbClr val="00FF00"/>
          </a:solidFill>
        </p:spPr>
        <p:txBody>
          <a:bodyPr wrap="square" rtlCol="0">
            <a:spAutoFit/>
          </a:bodyPr>
          <a:lstStyle/>
          <a:p>
            <a:pPr algn="ctr"/>
            <a:r>
              <a:rPr lang="en-US" sz="1400" dirty="0"/>
              <a:t>(2) 3400082</a:t>
            </a:r>
          </a:p>
          <a:p>
            <a:pPr algn="ctr"/>
            <a:r>
              <a:rPr lang="en-US" sz="1400" dirty="0"/>
              <a:t>(2) 3400045</a:t>
            </a:r>
          </a:p>
        </p:txBody>
      </p:sp>
      <p:cxnSp>
        <p:nvCxnSpPr>
          <p:cNvPr id="19" name="Straight Arrow Connector 18">
            <a:extLst>
              <a:ext uri="{FF2B5EF4-FFF2-40B4-BE49-F238E27FC236}">
                <a16:creationId xmlns:a16="http://schemas.microsoft.com/office/drawing/2014/main" id="{17CA5C38-63D1-FD30-9E63-4012DEDC7802}"/>
              </a:ext>
            </a:extLst>
          </p:cNvPr>
          <p:cNvCxnSpPr>
            <a:stCxn id="17" idx="1"/>
            <a:endCxn id="16" idx="6"/>
          </p:cNvCxnSpPr>
          <p:nvPr/>
        </p:nvCxnSpPr>
        <p:spPr>
          <a:xfrm flipH="1">
            <a:off x="2400300" y="1955434"/>
            <a:ext cx="400049"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11733F3-9FFF-2224-134C-C9738488DD9C}"/>
              </a:ext>
            </a:extLst>
          </p:cNvPr>
          <p:cNvSpPr txBox="1"/>
          <p:nvPr/>
        </p:nvSpPr>
        <p:spPr>
          <a:xfrm>
            <a:off x="2771774" y="3024303"/>
            <a:ext cx="752476" cy="307777"/>
          </a:xfrm>
          <a:prstGeom prst="rect">
            <a:avLst/>
          </a:prstGeom>
          <a:solidFill>
            <a:srgbClr val="00FF00"/>
          </a:solidFill>
        </p:spPr>
        <p:txBody>
          <a:bodyPr wrap="square" rtlCol="0">
            <a:spAutoFit/>
          </a:bodyPr>
          <a:lstStyle/>
          <a:p>
            <a:pPr algn="ctr"/>
            <a:r>
              <a:rPr lang="en-US" sz="1400" dirty="0"/>
              <a:t>718203</a:t>
            </a:r>
          </a:p>
        </p:txBody>
      </p:sp>
      <p:cxnSp>
        <p:nvCxnSpPr>
          <p:cNvPr id="22" name="Straight Arrow Connector 21">
            <a:extLst>
              <a:ext uri="{FF2B5EF4-FFF2-40B4-BE49-F238E27FC236}">
                <a16:creationId xmlns:a16="http://schemas.microsoft.com/office/drawing/2014/main" id="{852DBA5E-A7EF-FB13-3469-34F554F5CCAA}"/>
              </a:ext>
            </a:extLst>
          </p:cNvPr>
          <p:cNvCxnSpPr>
            <a:stCxn id="20" idx="1"/>
          </p:cNvCxnSpPr>
          <p:nvPr/>
        </p:nvCxnSpPr>
        <p:spPr>
          <a:xfrm flipH="1" flipV="1">
            <a:off x="2324100" y="3178191"/>
            <a:ext cx="447674"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BCACF1E-0E43-B28D-472D-07D438E518D8}"/>
              </a:ext>
            </a:extLst>
          </p:cNvPr>
          <p:cNvSpPr txBox="1"/>
          <p:nvPr/>
        </p:nvSpPr>
        <p:spPr>
          <a:xfrm>
            <a:off x="1552573" y="423719"/>
            <a:ext cx="1057275" cy="738664"/>
          </a:xfrm>
          <a:prstGeom prst="rect">
            <a:avLst/>
          </a:prstGeom>
          <a:solidFill>
            <a:srgbClr val="00FF00"/>
          </a:solidFill>
        </p:spPr>
        <p:txBody>
          <a:bodyPr wrap="square" rtlCol="0">
            <a:spAutoFit/>
          </a:bodyPr>
          <a:lstStyle/>
          <a:p>
            <a:pPr algn="ctr"/>
            <a:r>
              <a:rPr lang="en-US" sz="1400" dirty="0"/>
              <a:t>(2)713001</a:t>
            </a:r>
          </a:p>
          <a:p>
            <a:pPr algn="ctr"/>
            <a:r>
              <a:rPr lang="en-US" sz="1400" dirty="0"/>
              <a:t>(2)3400103</a:t>
            </a:r>
          </a:p>
          <a:p>
            <a:pPr algn="ctr"/>
            <a:r>
              <a:rPr lang="en-US" sz="1400" dirty="0"/>
              <a:t>(2)731234</a:t>
            </a:r>
          </a:p>
        </p:txBody>
      </p:sp>
      <p:cxnSp>
        <p:nvCxnSpPr>
          <p:cNvPr id="25" name="Straight Arrow Connector 24">
            <a:extLst>
              <a:ext uri="{FF2B5EF4-FFF2-40B4-BE49-F238E27FC236}">
                <a16:creationId xmlns:a16="http://schemas.microsoft.com/office/drawing/2014/main" id="{40FCFB7B-531E-390E-E3BF-6E9FB7CA1D6D}"/>
              </a:ext>
            </a:extLst>
          </p:cNvPr>
          <p:cNvCxnSpPr>
            <a:cxnSpLocks/>
            <a:stCxn id="23" idx="2"/>
            <a:endCxn id="15" idx="7"/>
          </p:cNvCxnSpPr>
          <p:nvPr/>
        </p:nvCxnSpPr>
        <p:spPr>
          <a:xfrm flipH="1">
            <a:off x="1758815" y="1162383"/>
            <a:ext cx="322396" cy="28846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0176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527299819"/>
              </p:ext>
            </p:extLst>
          </p:nvPr>
        </p:nvGraphicFramePr>
        <p:xfrm>
          <a:off x="0" y="726010"/>
          <a:ext cx="9143999" cy="5240396"/>
        </p:xfrm>
        <a:graphic>
          <a:graphicData uri="http://schemas.openxmlformats.org/drawingml/2006/table">
            <a:tbl>
              <a:tblPr/>
              <a:tblGrid>
                <a:gridCol w="2106742">
                  <a:extLst>
                    <a:ext uri="{9D8B030D-6E8A-4147-A177-3AD203B41FA5}">
                      <a16:colId xmlns:a16="http://schemas.microsoft.com/office/drawing/2014/main" val="846782744"/>
                    </a:ext>
                  </a:extLst>
                </a:gridCol>
                <a:gridCol w="3045536">
                  <a:extLst>
                    <a:ext uri="{9D8B030D-6E8A-4147-A177-3AD203B41FA5}">
                      <a16:colId xmlns:a16="http://schemas.microsoft.com/office/drawing/2014/main" val="797068354"/>
                    </a:ext>
                  </a:extLst>
                </a:gridCol>
                <a:gridCol w="1951505">
                  <a:extLst>
                    <a:ext uri="{9D8B030D-6E8A-4147-A177-3AD203B41FA5}">
                      <a16:colId xmlns:a16="http://schemas.microsoft.com/office/drawing/2014/main" val="1557031808"/>
                    </a:ext>
                  </a:extLst>
                </a:gridCol>
                <a:gridCol w="2040216">
                  <a:extLst>
                    <a:ext uri="{9D8B030D-6E8A-4147-A177-3AD203B41FA5}">
                      <a16:colId xmlns:a16="http://schemas.microsoft.com/office/drawing/2014/main" val="2360102669"/>
                    </a:ext>
                  </a:extLst>
                </a:gridCol>
              </a:tblGrid>
              <a:tr h="85538">
                <a:tc>
                  <a:txBody>
                    <a:bodyPr/>
                    <a:lstStyle/>
                    <a:p>
                      <a:pPr algn="ctr" fontAlgn="b"/>
                      <a:r>
                        <a:rPr lang="en-US" sz="1200" b="1" i="0" u="none" strike="noStrike">
                          <a:solidFill>
                            <a:srgbClr val="FFFFFF"/>
                          </a:solidFill>
                          <a:effectLst/>
                          <a:latin typeface="Calibri" panose="020F0502020204030204" pitchFamily="34" charset="0"/>
                        </a:rPr>
                        <a:t>Component</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Object Description</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Usage Qty </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Storage Bin</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763873765"/>
                  </a:ext>
                </a:extLst>
              </a:tr>
              <a:tr h="154824">
                <a:tc>
                  <a:txBody>
                    <a:bodyPr/>
                    <a:lstStyle/>
                    <a:p>
                      <a:pPr algn="ctr" fontAlgn="b"/>
                      <a:r>
                        <a:rPr lang="en-US" sz="1200" b="0" i="0" u="none" strike="noStrike" dirty="0">
                          <a:solidFill>
                            <a:srgbClr val="000000"/>
                          </a:solidFill>
                          <a:effectLst/>
                          <a:latin typeface="Calibri" panose="020F0502020204030204" pitchFamily="34" charset="0"/>
                        </a:rPr>
                        <a:t>719119</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WELDMENT, SUPPORT BRACKET E-BOX</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A1912D05</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603307035"/>
                  </a:ext>
                </a:extLst>
              </a:tr>
              <a:tr h="154824">
                <a:tc>
                  <a:txBody>
                    <a:bodyPr/>
                    <a:lstStyle/>
                    <a:p>
                      <a:pPr algn="ctr" fontAlgn="b"/>
                      <a:r>
                        <a:rPr lang="en-US" sz="1200" b="0" i="0" u="none" strike="noStrike">
                          <a:solidFill>
                            <a:srgbClr val="000000"/>
                          </a:solidFill>
                          <a:effectLst/>
                          <a:latin typeface="Calibri" panose="020F0502020204030204" pitchFamily="34" charset="0"/>
                        </a:rPr>
                        <a:t>717024</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SCR-HH M8-1.25 X 20 ZP GRADE 8.8</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FAS08E02</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600480314"/>
                  </a:ext>
                </a:extLst>
              </a:tr>
              <a:tr h="154824">
                <a:tc>
                  <a:txBody>
                    <a:bodyPr/>
                    <a:lstStyle/>
                    <a:p>
                      <a:pPr algn="ctr" fontAlgn="b"/>
                      <a:r>
                        <a:rPr lang="en-US" sz="1200" b="0" i="0" u="none" strike="noStrike">
                          <a:solidFill>
                            <a:srgbClr val="000000"/>
                          </a:solidFill>
                          <a:effectLst/>
                          <a:latin typeface="Calibri" panose="020F0502020204030204" pitchFamily="34" charset="0"/>
                        </a:rPr>
                        <a:t>3400384</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WASHER-CONICAL SPRING 5/16</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3</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MIN01I07</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178563653"/>
                  </a:ext>
                </a:extLst>
              </a:tr>
              <a:tr h="154824">
                <a:tc>
                  <a:txBody>
                    <a:bodyPr/>
                    <a:lstStyle/>
                    <a:p>
                      <a:pPr algn="ctr" fontAlgn="b"/>
                      <a:r>
                        <a:rPr lang="en-US" sz="1200" b="0" i="0" u="none" strike="noStrike">
                          <a:solidFill>
                            <a:srgbClr val="000000"/>
                          </a:solidFill>
                          <a:effectLst/>
                          <a:latin typeface="Calibri" panose="020F0502020204030204" pitchFamily="34" charset="0"/>
                        </a:rPr>
                        <a:t>600934</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NUT-FLANGE WIZZ M8-1.25 ZP</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3</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FAS08J02</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944218164"/>
                  </a:ext>
                </a:extLst>
              </a:tr>
              <a:tr h="154824">
                <a:tc>
                  <a:txBody>
                    <a:bodyPr/>
                    <a:lstStyle/>
                    <a:p>
                      <a:pPr algn="ctr" fontAlgn="b"/>
                      <a:r>
                        <a:rPr lang="en-US" sz="1200" b="0" i="0" u="none" strike="noStrike">
                          <a:solidFill>
                            <a:srgbClr val="000000"/>
                          </a:solidFill>
                          <a:effectLst/>
                          <a:latin typeface="Calibri" panose="020F0502020204030204" pitchFamily="34" charset="0"/>
                        </a:rPr>
                        <a:t>730980</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INSERT-M6-1.00, 4.2 - 6.6 GRIP</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7</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MIN02D09</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709832330"/>
                  </a:ext>
                </a:extLst>
              </a:tr>
              <a:tr h="154824">
                <a:tc>
                  <a:txBody>
                    <a:bodyPr/>
                    <a:lstStyle/>
                    <a:p>
                      <a:pPr algn="ctr" fontAlgn="b"/>
                      <a:r>
                        <a:rPr lang="en-US" sz="1200" b="0" i="0" u="none" strike="noStrike">
                          <a:solidFill>
                            <a:srgbClr val="000000"/>
                          </a:solidFill>
                          <a:effectLst/>
                          <a:latin typeface="Calibri" panose="020F0502020204030204" pitchFamily="34" charset="0"/>
                        </a:rPr>
                        <a:t>3500118</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nb-NO" sz="1200" b="0" i="0" u="none" strike="noStrike">
                          <a:solidFill>
                            <a:srgbClr val="000000"/>
                          </a:solidFill>
                          <a:effectLst/>
                          <a:latin typeface="Calibri" panose="020F0502020204030204" pitchFamily="34" charset="0"/>
                        </a:rPr>
                        <a:t>EDGING-VINYL TRIM 1/8" X 250'</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03610127"/>
                  </a:ext>
                </a:extLst>
              </a:tr>
              <a:tr h="154824">
                <a:tc>
                  <a:txBody>
                    <a:bodyPr/>
                    <a:lstStyle/>
                    <a:p>
                      <a:pPr algn="ctr" fontAlgn="b"/>
                      <a:r>
                        <a:rPr lang="en-US" sz="1200" b="0" i="0" u="none" strike="noStrike">
                          <a:solidFill>
                            <a:srgbClr val="000000"/>
                          </a:solidFill>
                          <a:effectLst/>
                          <a:latin typeface="Calibri" panose="020F0502020204030204" pitchFamily="34" charset="0"/>
                        </a:rPr>
                        <a:t>3400383</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WASHER-CONICAL SPRING 1/4</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9</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MIN01H07</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302421162"/>
                  </a:ext>
                </a:extLst>
              </a:tr>
              <a:tr h="154824">
                <a:tc>
                  <a:txBody>
                    <a:bodyPr/>
                    <a:lstStyle/>
                    <a:p>
                      <a:pPr algn="ctr" fontAlgn="b"/>
                      <a:r>
                        <a:rPr lang="en-US" sz="1200" b="0" i="0" u="none" strike="noStrike">
                          <a:solidFill>
                            <a:srgbClr val="000000"/>
                          </a:solidFill>
                          <a:effectLst/>
                          <a:latin typeface="Calibri" panose="020F0502020204030204" pitchFamily="34" charset="0"/>
                        </a:rPr>
                        <a:t>11038072</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SCR-HH M6-1.0 X 16 ZP CLASS 8.8</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2</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FAS01D04</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221052642"/>
                  </a:ext>
                </a:extLst>
              </a:tr>
              <a:tr h="154824">
                <a:tc>
                  <a:txBody>
                    <a:bodyPr/>
                    <a:lstStyle/>
                    <a:p>
                      <a:pPr algn="ctr" fontAlgn="b"/>
                      <a:r>
                        <a:rPr lang="en-US" sz="1200" b="0" i="0" u="none" strike="noStrike">
                          <a:solidFill>
                            <a:srgbClr val="000000"/>
                          </a:solidFill>
                          <a:effectLst/>
                          <a:latin typeface="Calibri" panose="020F0502020204030204" pitchFamily="34" charset="0"/>
                        </a:rPr>
                        <a:t>710180</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SCR-THMS 1/4-20 X .75 ZP</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FAS02D06</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951144595"/>
                  </a:ext>
                </a:extLst>
              </a:tr>
              <a:tr h="154824">
                <a:tc>
                  <a:txBody>
                    <a:bodyPr/>
                    <a:lstStyle/>
                    <a:p>
                      <a:pPr algn="ctr" fontAlgn="b"/>
                      <a:r>
                        <a:rPr lang="en-US" sz="1200" b="0" i="0" u="none" strike="noStrike" dirty="0">
                          <a:solidFill>
                            <a:srgbClr val="000000"/>
                          </a:solidFill>
                          <a:effectLst/>
                          <a:latin typeface="Calibri" panose="020F0502020204030204" pitchFamily="34" charset="0"/>
                        </a:rPr>
                        <a:t>718246</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GROMMET, 1.25 ID 2.00 OD .18 MATL</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A1814I01</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798843169"/>
                  </a:ext>
                </a:extLst>
              </a:tr>
              <a:tr h="154824">
                <a:tc>
                  <a:txBody>
                    <a:bodyPr/>
                    <a:lstStyle/>
                    <a:p>
                      <a:pPr algn="ctr" fontAlgn="b"/>
                      <a:r>
                        <a:rPr lang="en-US" sz="1200" b="0" i="0" u="none" strike="noStrike" dirty="0">
                          <a:solidFill>
                            <a:srgbClr val="000000"/>
                          </a:solidFill>
                          <a:effectLst/>
                          <a:latin typeface="Calibri" panose="020F0502020204030204" pitchFamily="34" charset="0"/>
                        </a:rPr>
                        <a:t>210466</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CONDUIT- SPLIT .875 ID</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WIRE</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340964064"/>
                  </a:ext>
                </a:extLst>
              </a:tr>
              <a:tr h="154824">
                <a:tc>
                  <a:txBody>
                    <a:bodyPr/>
                    <a:lstStyle/>
                    <a:p>
                      <a:pPr algn="ctr" fontAlgn="b"/>
                      <a:r>
                        <a:rPr lang="en-US" sz="1200" b="0" i="0" u="none" strike="noStrike" dirty="0">
                          <a:solidFill>
                            <a:srgbClr val="000000"/>
                          </a:solidFill>
                          <a:effectLst/>
                          <a:latin typeface="Calibri" panose="020F0502020204030204" pitchFamily="34" charset="0"/>
                        </a:rPr>
                        <a:t>3400999</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CLAMP - WIRE &amp; TUBE  1.125 DIA  STEEL</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2</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MIN04B03</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019104361"/>
                  </a:ext>
                </a:extLst>
              </a:tr>
              <a:tr h="154824">
                <a:tc>
                  <a:txBody>
                    <a:bodyPr/>
                    <a:lstStyle/>
                    <a:p>
                      <a:pPr algn="ctr" fontAlgn="b"/>
                      <a:r>
                        <a:rPr lang="en-US" sz="1200" b="0" i="0" u="none" strike="noStrike">
                          <a:solidFill>
                            <a:srgbClr val="000000"/>
                          </a:solidFill>
                          <a:effectLst/>
                          <a:latin typeface="Calibri" panose="020F0502020204030204" pitchFamily="34" charset="0"/>
                        </a:rPr>
                        <a:t>717030</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SCR-HH M8-1.25 X 20 SS</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2</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FAS08E03</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524937991"/>
                  </a:ext>
                </a:extLst>
              </a:tr>
              <a:tr h="154824">
                <a:tc>
                  <a:txBody>
                    <a:bodyPr/>
                    <a:lstStyle/>
                    <a:p>
                      <a:pPr algn="ctr" fontAlgn="b"/>
                      <a:r>
                        <a:rPr lang="en-US" sz="1200" b="0" i="0" u="none" strike="noStrike" dirty="0">
                          <a:solidFill>
                            <a:srgbClr val="000000"/>
                          </a:solidFill>
                          <a:effectLst/>
                          <a:latin typeface="Calibri" panose="020F0502020204030204" pitchFamily="34" charset="0"/>
                        </a:rPr>
                        <a:t>730619</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pl-PL" sz="1200" b="0" i="0" u="none" strike="noStrike">
                          <a:solidFill>
                            <a:srgbClr val="000000"/>
                          </a:solidFill>
                          <a:effectLst/>
                          <a:latin typeface="Calibri" panose="020F0502020204030204" pitchFamily="34" charset="0"/>
                        </a:rPr>
                        <a:t>SPRING, EXT, .07 W .75 OD 3.50 L SS</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A14LINE</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943485163"/>
                  </a:ext>
                </a:extLst>
              </a:tr>
              <a:tr h="154824">
                <a:tc>
                  <a:txBody>
                    <a:bodyPr/>
                    <a:lstStyle/>
                    <a:p>
                      <a:pPr algn="ctr" fontAlgn="b"/>
                      <a:r>
                        <a:rPr lang="en-US" sz="1200" b="0" i="0" u="none" strike="noStrike">
                          <a:solidFill>
                            <a:srgbClr val="000000"/>
                          </a:solidFill>
                          <a:effectLst/>
                          <a:latin typeface="Calibri" panose="020F0502020204030204" pitchFamily="34" charset="0"/>
                        </a:rPr>
                        <a:t>712026</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BLT-EYE 1/4-20 X 1' (3" O.A.L.) ZP</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MIN01B03</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521769323"/>
                  </a:ext>
                </a:extLst>
              </a:tr>
              <a:tr h="154824">
                <a:tc>
                  <a:txBody>
                    <a:bodyPr/>
                    <a:lstStyle/>
                    <a:p>
                      <a:pPr algn="ctr" fontAlgn="b"/>
                      <a:r>
                        <a:rPr lang="en-US" sz="1200" b="0" i="0" u="none" strike="noStrike">
                          <a:solidFill>
                            <a:srgbClr val="000000"/>
                          </a:solidFill>
                          <a:effectLst/>
                          <a:latin typeface="Calibri" panose="020F0502020204030204" pitchFamily="34" charset="0"/>
                        </a:rPr>
                        <a:t>711425</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NUT-FLANGED WIZZ 1/4-20 ZP</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2</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FAS02F07</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635962374"/>
                  </a:ext>
                </a:extLst>
              </a:tr>
              <a:tr h="154824">
                <a:tc>
                  <a:txBody>
                    <a:bodyPr/>
                    <a:lstStyle/>
                    <a:p>
                      <a:pPr algn="ctr" fontAlgn="b"/>
                      <a:r>
                        <a:rPr lang="en-US" sz="1200" b="0" i="0" u="none" strike="noStrike" dirty="0">
                          <a:solidFill>
                            <a:srgbClr val="000000"/>
                          </a:solidFill>
                          <a:effectLst/>
                          <a:latin typeface="Calibri" panose="020F0502020204030204" pitchFamily="34" charset="0"/>
                        </a:rPr>
                        <a:t>719498</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HARNESS, FRONT SCRUB MTR, CYL</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A1911C02</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815714952"/>
                  </a:ext>
                </a:extLst>
              </a:tr>
              <a:tr h="154824">
                <a:tc>
                  <a:txBody>
                    <a:bodyPr/>
                    <a:lstStyle/>
                    <a:p>
                      <a:pPr algn="ctr" fontAlgn="b"/>
                      <a:r>
                        <a:rPr lang="en-US" sz="1200" b="0" i="0" u="none" strike="noStrike">
                          <a:solidFill>
                            <a:srgbClr val="000000"/>
                          </a:solidFill>
                          <a:effectLst/>
                          <a:latin typeface="Calibri" panose="020F0502020204030204" pitchFamily="34" charset="0"/>
                        </a:rPr>
                        <a:t>731218</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CLAMP - WIRE &amp; TUBE  .875 DIA  STEEL</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3</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MIN04E01</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032816156"/>
                  </a:ext>
                </a:extLst>
              </a:tr>
              <a:tr h="154824">
                <a:tc>
                  <a:txBody>
                    <a:bodyPr/>
                    <a:lstStyle/>
                    <a:p>
                      <a:pPr algn="ctr" fontAlgn="b"/>
                      <a:r>
                        <a:rPr lang="en-US" sz="1200" b="0" i="0" u="none" strike="noStrike">
                          <a:solidFill>
                            <a:srgbClr val="000000"/>
                          </a:solidFill>
                          <a:effectLst/>
                          <a:latin typeface="Calibri" panose="020F0502020204030204" pitchFamily="34" charset="0"/>
                        </a:rPr>
                        <a:t>11038098</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SCR-HH M6-1.0 X 20 ZP CLASS 8.8 DIN</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9</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FAS07F01</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592885074"/>
                  </a:ext>
                </a:extLst>
              </a:tr>
              <a:tr h="154824">
                <a:tc>
                  <a:txBody>
                    <a:bodyPr/>
                    <a:lstStyle/>
                    <a:p>
                      <a:pPr algn="ctr" fontAlgn="b"/>
                      <a:r>
                        <a:rPr lang="en-US" sz="1200" b="0" i="0" u="none" strike="noStrike" dirty="0">
                          <a:solidFill>
                            <a:srgbClr val="000000"/>
                          </a:solidFill>
                          <a:effectLst/>
                          <a:latin typeface="Calibri" panose="020F0502020204030204" pitchFamily="34" charset="0"/>
                        </a:rPr>
                        <a:t>719499</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HARNESS, REAR SCRUB MTR, CYL</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A1911C01</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769949897"/>
                  </a:ext>
                </a:extLst>
              </a:tr>
              <a:tr h="154824">
                <a:tc>
                  <a:txBody>
                    <a:bodyPr/>
                    <a:lstStyle/>
                    <a:p>
                      <a:pPr algn="ctr" fontAlgn="b"/>
                      <a:r>
                        <a:rPr lang="en-US" sz="1200" b="0" i="0" u="none" strike="noStrike" dirty="0">
                          <a:solidFill>
                            <a:srgbClr val="000000"/>
                          </a:solidFill>
                          <a:effectLst/>
                          <a:latin typeface="Calibri" panose="020F0502020204030204" pitchFamily="34" charset="0"/>
                        </a:rPr>
                        <a:t>719404</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WIRE ASSY, DRIVE MOTOR CONTROL</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A1911C03</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411561046"/>
                  </a:ext>
                </a:extLst>
              </a:tr>
              <a:tr h="154824">
                <a:tc>
                  <a:txBody>
                    <a:bodyPr/>
                    <a:lstStyle/>
                    <a:p>
                      <a:pPr algn="ctr" fontAlgn="b"/>
                      <a:r>
                        <a:rPr lang="en-US" sz="1200" b="0" i="0" u="none" strike="noStrike">
                          <a:solidFill>
                            <a:srgbClr val="000000"/>
                          </a:solidFill>
                          <a:effectLst/>
                          <a:latin typeface="Calibri" panose="020F0502020204030204" pitchFamily="34" charset="0"/>
                        </a:rPr>
                        <a:t>12040044</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NUT-NYLOC M6 X 1.0 ZP CLASS 6</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2</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panose="020F0502020204030204" pitchFamily="34" charset="0"/>
                        </a:rPr>
                        <a:t>FAS07F07</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01775199"/>
                  </a:ext>
                </a:extLst>
              </a:tr>
              <a:tr h="154824">
                <a:tc>
                  <a:txBody>
                    <a:bodyPr/>
                    <a:lstStyle/>
                    <a:p>
                      <a:pPr algn="ctr" fontAlgn="b"/>
                      <a:r>
                        <a:rPr lang="en-US" sz="1200" b="0" i="0" u="none" strike="noStrike" dirty="0">
                          <a:solidFill>
                            <a:srgbClr val="000000"/>
                          </a:solidFill>
                          <a:effectLst/>
                          <a:latin typeface="Calibri" panose="020F0502020204030204" pitchFamily="34" charset="0"/>
                        </a:rPr>
                        <a:t>172454</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CLAMP-P 3/8ID, .28 HOLE STEEL INSULAT</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2</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A1802C02</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412515438"/>
                  </a:ext>
                </a:extLst>
              </a:tr>
              <a:tr h="154824">
                <a:tc>
                  <a:txBody>
                    <a:bodyPr/>
                    <a:lstStyle/>
                    <a:p>
                      <a:pPr algn="ctr" fontAlgn="b"/>
                      <a:r>
                        <a:rPr lang="en-US" sz="1200" b="0" i="0" u="none" strike="noStrike" dirty="0">
                          <a:solidFill>
                            <a:srgbClr val="000000"/>
                          </a:solidFill>
                          <a:effectLst/>
                          <a:latin typeface="Calibri" panose="020F0502020204030204" pitchFamily="34" charset="0"/>
                        </a:rPr>
                        <a:t>740366</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QC-FEMALE 18-22G .250 FULL INSULATED</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3</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WIRE</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516861294"/>
                  </a:ext>
                </a:extLst>
              </a:tr>
              <a:tr h="154824">
                <a:tc>
                  <a:txBody>
                    <a:bodyPr/>
                    <a:lstStyle/>
                    <a:p>
                      <a:pPr algn="ctr" fontAlgn="b"/>
                      <a:r>
                        <a:rPr lang="en-US" sz="1200" b="0" i="0" u="none" strike="noStrike" dirty="0">
                          <a:solidFill>
                            <a:srgbClr val="000000"/>
                          </a:solidFill>
                          <a:effectLst/>
                          <a:latin typeface="Calibri" panose="020F0502020204030204" pitchFamily="34" charset="0"/>
                        </a:rPr>
                        <a:t>12332011</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accent1">
                        <a:lumMod val="20000"/>
                        <a:lumOff val="80000"/>
                      </a:schemeClr>
                    </a:solidFill>
                  </a:tcPr>
                </a:tc>
                <a:tc>
                  <a:txBody>
                    <a:bodyPr/>
                    <a:lstStyle/>
                    <a:p>
                      <a:pPr algn="ctr" fontAlgn="b"/>
                      <a:r>
                        <a:rPr lang="de-DE" sz="1200" b="0" i="0" u="none" strike="noStrike" dirty="0">
                          <a:solidFill>
                            <a:srgbClr val="000000"/>
                          </a:solidFill>
                          <a:effectLst/>
                          <a:latin typeface="Calibri" panose="020F0502020204030204" pitchFamily="34" charset="0"/>
                        </a:rPr>
                        <a:t>WASHER-FLAT M6.4 X 18 X 1.6 ZP</a:t>
                      </a:r>
                      <a:endParaRPr lang="en-US" sz="1200" b="0" i="0" u="none" strike="noStrike" dirty="0">
                        <a:solidFill>
                          <a:srgbClr val="000000"/>
                        </a:solidFill>
                        <a:effectLst/>
                        <a:latin typeface="Calibri" panose="020F0502020204030204" pitchFamily="34" charset="0"/>
                      </a:endParaRP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accent1">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3</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accent1">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FAS01E01</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43028922"/>
                  </a:ext>
                </a:extLst>
              </a:tr>
              <a:tr h="154824">
                <a:tc>
                  <a:txBody>
                    <a:bodyPr/>
                    <a:lstStyle/>
                    <a:p>
                      <a:pPr algn="ctr" fontAlgn="b"/>
                      <a:r>
                        <a:rPr lang="en-US" sz="1200" b="0" i="0" u="none" strike="noStrike" dirty="0">
                          <a:solidFill>
                            <a:srgbClr val="000000"/>
                          </a:solidFill>
                          <a:effectLst/>
                          <a:latin typeface="Calibri" panose="020F0502020204030204" pitchFamily="34" charset="0"/>
                        </a:rPr>
                        <a:t>713527</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CLAMP - WIRE &amp; TUBE  .500 DIA  STEEL</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2</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MIN04E04</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305478493"/>
                  </a:ext>
                </a:extLst>
              </a:tr>
              <a:tr h="154824">
                <a:tc>
                  <a:txBody>
                    <a:bodyPr/>
                    <a:lstStyle/>
                    <a:p>
                      <a:pPr algn="ctr" fontAlgn="b"/>
                      <a:r>
                        <a:rPr lang="en-US" sz="1200" b="0" i="0" u="none" strike="noStrike" dirty="0">
                          <a:solidFill>
                            <a:srgbClr val="000000"/>
                          </a:solidFill>
                          <a:effectLst/>
                          <a:latin typeface="Calibri" panose="020F0502020204030204" pitchFamily="34" charset="0"/>
                        </a:rPr>
                        <a:t>17526120</a:t>
                      </a:r>
                    </a:p>
                  </a:txBody>
                  <a:tcPr marL="4277" marR="4277" marT="4277"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accent1">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CABLE TIE MOUNT W/ADHESIVE 1"X1"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accent1">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1</a:t>
                      </a:r>
                    </a:p>
                  </a:txBody>
                  <a:tcPr marL="4277" marR="4277" marT="4277"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accent1">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A1802C02</a:t>
                      </a:r>
                    </a:p>
                  </a:txBody>
                  <a:tcPr marL="4277" marR="4277" marT="4277"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25172496"/>
                  </a:ext>
                </a:extLst>
              </a:tr>
            </a:tbl>
          </a:graphicData>
        </a:graphic>
      </p:graphicFrame>
      <p:sp>
        <p:nvSpPr>
          <p:cNvPr id="7" name="TextBox 6"/>
          <p:cNvSpPr txBox="1"/>
          <p:nvPr/>
        </p:nvSpPr>
        <p:spPr>
          <a:xfrm>
            <a:off x="1" y="0"/>
            <a:ext cx="9143998" cy="523220"/>
          </a:xfrm>
          <a:prstGeom prst="rect">
            <a:avLst/>
          </a:prstGeom>
          <a:noFill/>
        </p:spPr>
        <p:txBody>
          <a:bodyPr wrap="square" rtlCol="0">
            <a:spAutoFit/>
          </a:bodyPr>
          <a:lstStyle/>
          <a:p>
            <a:pPr algn="ctr"/>
            <a:r>
              <a:rPr lang="en-US" sz="2800" dirty="0"/>
              <a:t>Electrical Box &amp; Wire Routing Material List and Locations</a:t>
            </a:r>
          </a:p>
        </p:txBody>
      </p:sp>
    </p:spTree>
    <p:extLst>
      <p:ext uri="{BB962C8B-B14F-4D97-AF65-F5344CB8AC3E}">
        <p14:creationId xmlns:p14="http://schemas.microsoft.com/office/powerpoint/2010/main" val="10262010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chine&#10;&#10;AI-generated content may be incorrect.">
            <a:extLst>
              <a:ext uri="{FF2B5EF4-FFF2-40B4-BE49-F238E27FC236}">
                <a16:creationId xmlns:a16="http://schemas.microsoft.com/office/drawing/2014/main" id="{4CEF6A72-32CA-425A-0C69-D3CDDFE984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025" y="369332"/>
            <a:ext cx="6457950" cy="4843463"/>
          </a:xfrm>
          <a:prstGeom prst="rect">
            <a:avLst/>
          </a:prstGeom>
        </p:spPr>
      </p:pic>
      <p:sp>
        <p:nvSpPr>
          <p:cNvPr id="2" name="Date Placeholder 1">
            <a:extLst>
              <a:ext uri="{FF2B5EF4-FFF2-40B4-BE49-F238E27FC236}">
                <a16:creationId xmlns:a16="http://schemas.microsoft.com/office/drawing/2014/main" id="{AF551766-2375-6C04-D17D-CB1C2E318D52}"/>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35F1BFF2-53A5-9217-A141-098F7DB692D0}"/>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85A00717-2611-8EF3-CBE5-263AE1BF96ED}"/>
              </a:ext>
            </a:extLst>
          </p:cNvPr>
          <p:cNvSpPr>
            <a:spLocks noGrp="1"/>
          </p:cNvSpPr>
          <p:nvPr>
            <p:ph type="sldNum" sz="quarter" idx="12"/>
          </p:nvPr>
        </p:nvSpPr>
        <p:spPr/>
        <p:txBody>
          <a:bodyPr/>
          <a:lstStyle/>
          <a:p>
            <a:fld id="{4AE66E7F-8BDB-4576-9389-78EC3731E1F2}" type="slidenum">
              <a:rPr lang="en-US" smtClean="0"/>
              <a:t>40</a:t>
            </a:fld>
            <a:endParaRPr lang="en-US"/>
          </a:p>
        </p:txBody>
      </p:sp>
      <p:sp>
        <p:nvSpPr>
          <p:cNvPr id="5" name="TextBox 4">
            <a:extLst>
              <a:ext uri="{FF2B5EF4-FFF2-40B4-BE49-F238E27FC236}">
                <a16:creationId xmlns:a16="http://schemas.microsoft.com/office/drawing/2014/main" id="{B804F247-8D00-629D-F94A-3139C895144D}"/>
              </a:ext>
            </a:extLst>
          </p:cNvPr>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34 of 67</a:t>
            </a:r>
          </a:p>
        </p:txBody>
      </p:sp>
      <p:sp>
        <p:nvSpPr>
          <p:cNvPr id="8" name="Oval 7">
            <a:extLst>
              <a:ext uri="{FF2B5EF4-FFF2-40B4-BE49-F238E27FC236}">
                <a16:creationId xmlns:a16="http://schemas.microsoft.com/office/drawing/2014/main" id="{6F6C0B78-5B9F-FDE9-3BDE-5B838511E9C8}"/>
              </a:ext>
            </a:extLst>
          </p:cNvPr>
          <p:cNvSpPr/>
          <p:nvPr/>
        </p:nvSpPr>
        <p:spPr>
          <a:xfrm rot="19951049">
            <a:off x="3097375" y="2090037"/>
            <a:ext cx="995336" cy="19725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BC37128-D5A6-45A7-3BED-321514DC3642}"/>
              </a:ext>
            </a:extLst>
          </p:cNvPr>
          <p:cNvSpPr txBox="1"/>
          <p:nvPr/>
        </p:nvSpPr>
        <p:spPr>
          <a:xfrm>
            <a:off x="1343025" y="5391102"/>
            <a:ext cx="6457950"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branch of wire from power steering harness (718399) to the power steering motor as shown above. </a:t>
            </a:r>
          </a:p>
          <a:p>
            <a:pPr marL="285750" indent="-285750">
              <a:buFont typeface="Arial" panose="020B0604020202020204" pitchFamily="34" charset="0"/>
              <a:buChar char="•"/>
            </a:pPr>
            <a:r>
              <a:rPr lang="en-US" sz="1400" dirty="0"/>
              <a:t>Connect the yellow wire from the same branch off power steering harness to the key switch wire as shown above (extra in case other options are present)</a:t>
            </a:r>
          </a:p>
        </p:txBody>
      </p:sp>
      <p:sp>
        <p:nvSpPr>
          <p:cNvPr id="10" name="Oval 9">
            <a:extLst>
              <a:ext uri="{FF2B5EF4-FFF2-40B4-BE49-F238E27FC236}">
                <a16:creationId xmlns:a16="http://schemas.microsoft.com/office/drawing/2014/main" id="{C18B95F0-9B53-FB38-8788-839B8798E6D6}"/>
              </a:ext>
            </a:extLst>
          </p:cNvPr>
          <p:cNvSpPr/>
          <p:nvPr/>
        </p:nvSpPr>
        <p:spPr>
          <a:xfrm rot="1508609">
            <a:off x="3257550" y="1714500"/>
            <a:ext cx="1394752" cy="7143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9131C43-697E-560D-0901-5F5E3DA99DD8}"/>
              </a:ext>
            </a:extLst>
          </p:cNvPr>
          <p:cNvSpPr txBox="1"/>
          <p:nvPr/>
        </p:nvSpPr>
        <p:spPr>
          <a:xfrm>
            <a:off x="990600" y="2238375"/>
            <a:ext cx="1266825" cy="523220"/>
          </a:xfrm>
          <a:prstGeom prst="rect">
            <a:avLst/>
          </a:prstGeom>
          <a:solidFill>
            <a:srgbClr val="00FF00"/>
          </a:solidFill>
        </p:spPr>
        <p:txBody>
          <a:bodyPr wrap="square" rtlCol="0">
            <a:spAutoFit/>
          </a:bodyPr>
          <a:lstStyle/>
          <a:p>
            <a:pPr algn="ctr"/>
            <a:r>
              <a:rPr lang="en-US" sz="1400" dirty="0"/>
              <a:t>Power steering connection </a:t>
            </a:r>
          </a:p>
        </p:txBody>
      </p:sp>
      <p:cxnSp>
        <p:nvCxnSpPr>
          <p:cNvPr id="13" name="Straight Arrow Connector 12">
            <a:extLst>
              <a:ext uri="{FF2B5EF4-FFF2-40B4-BE49-F238E27FC236}">
                <a16:creationId xmlns:a16="http://schemas.microsoft.com/office/drawing/2014/main" id="{01D3B4FA-D654-0A17-964C-7DF8CA8B5316}"/>
              </a:ext>
            </a:extLst>
          </p:cNvPr>
          <p:cNvCxnSpPr>
            <a:stCxn id="11" idx="3"/>
            <a:endCxn id="8" idx="1"/>
          </p:cNvCxnSpPr>
          <p:nvPr/>
        </p:nvCxnSpPr>
        <p:spPr>
          <a:xfrm>
            <a:off x="2257425" y="2499985"/>
            <a:ext cx="703586" cy="12002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056D50F-92B8-33F4-B5DD-1EAD90EC408D}"/>
              </a:ext>
            </a:extLst>
          </p:cNvPr>
          <p:cNvSpPr txBox="1"/>
          <p:nvPr/>
        </p:nvSpPr>
        <p:spPr>
          <a:xfrm>
            <a:off x="4737988" y="1100621"/>
            <a:ext cx="1910461" cy="523220"/>
          </a:xfrm>
          <a:prstGeom prst="rect">
            <a:avLst/>
          </a:prstGeom>
          <a:solidFill>
            <a:srgbClr val="00FF00"/>
          </a:solidFill>
        </p:spPr>
        <p:txBody>
          <a:bodyPr wrap="square" rtlCol="0">
            <a:spAutoFit/>
          </a:bodyPr>
          <a:lstStyle/>
          <a:p>
            <a:pPr algn="ctr"/>
            <a:r>
              <a:rPr lang="en-US" sz="1400" dirty="0"/>
              <a:t>Key switch connection</a:t>
            </a:r>
          </a:p>
          <a:p>
            <a:pPr algn="ctr"/>
            <a:r>
              <a:rPr lang="en-US" sz="1400" dirty="0"/>
              <a:t>(extra, see note below) </a:t>
            </a:r>
          </a:p>
        </p:txBody>
      </p:sp>
      <p:cxnSp>
        <p:nvCxnSpPr>
          <p:cNvPr id="16" name="Straight Arrow Connector 15">
            <a:extLst>
              <a:ext uri="{FF2B5EF4-FFF2-40B4-BE49-F238E27FC236}">
                <a16:creationId xmlns:a16="http://schemas.microsoft.com/office/drawing/2014/main" id="{CEBE2948-BE45-93A5-7CE5-58AFCA49B07B}"/>
              </a:ext>
            </a:extLst>
          </p:cNvPr>
          <p:cNvCxnSpPr>
            <a:cxnSpLocks/>
            <a:stCxn id="14" idx="1"/>
            <a:endCxn id="10" idx="0"/>
          </p:cNvCxnSpPr>
          <p:nvPr/>
        </p:nvCxnSpPr>
        <p:spPr>
          <a:xfrm flipH="1">
            <a:off x="4106690" y="1362231"/>
            <a:ext cx="631298" cy="38611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0670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machine with wires and a cylinder&#10;&#10;AI-generated content may be incorrect.">
            <a:extLst>
              <a:ext uri="{FF2B5EF4-FFF2-40B4-BE49-F238E27FC236}">
                <a16:creationId xmlns:a16="http://schemas.microsoft.com/office/drawing/2014/main" id="{EAA0499E-001A-EE1E-67FA-5C8F42E8C7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187700" y="876300"/>
            <a:ext cx="6807200" cy="5105400"/>
          </a:xfrm>
          <a:prstGeom prst="rect">
            <a:avLst/>
          </a:prstGeom>
        </p:spPr>
      </p:pic>
      <p:sp>
        <p:nvSpPr>
          <p:cNvPr id="2" name="Date Placeholder 1">
            <a:extLst>
              <a:ext uri="{FF2B5EF4-FFF2-40B4-BE49-F238E27FC236}">
                <a16:creationId xmlns:a16="http://schemas.microsoft.com/office/drawing/2014/main" id="{C84B2D48-F37C-8985-210C-7ACE006126B5}"/>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ABF8B475-F265-8973-DCC8-F9D843386350}"/>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659DB3B3-907C-C348-C0B7-E4D4C8187825}"/>
              </a:ext>
            </a:extLst>
          </p:cNvPr>
          <p:cNvSpPr>
            <a:spLocks noGrp="1"/>
          </p:cNvSpPr>
          <p:nvPr>
            <p:ph type="sldNum" sz="quarter" idx="12"/>
          </p:nvPr>
        </p:nvSpPr>
        <p:spPr/>
        <p:txBody>
          <a:bodyPr/>
          <a:lstStyle/>
          <a:p>
            <a:fld id="{4AE66E7F-8BDB-4576-9389-78EC3731E1F2}" type="slidenum">
              <a:rPr lang="en-US" smtClean="0"/>
              <a:t>41</a:t>
            </a:fld>
            <a:endParaRPr lang="en-US"/>
          </a:p>
        </p:txBody>
      </p:sp>
      <p:sp>
        <p:nvSpPr>
          <p:cNvPr id="7" name="TextBox 6">
            <a:extLst>
              <a:ext uri="{FF2B5EF4-FFF2-40B4-BE49-F238E27FC236}">
                <a16:creationId xmlns:a16="http://schemas.microsoft.com/office/drawing/2014/main" id="{F4305906-654F-6A4D-EE99-B3E12DDFFE07}"/>
              </a:ext>
            </a:extLst>
          </p:cNvPr>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35 of 67</a:t>
            </a:r>
          </a:p>
        </p:txBody>
      </p:sp>
      <p:sp>
        <p:nvSpPr>
          <p:cNvPr id="8" name="Oval 7">
            <a:extLst>
              <a:ext uri="{FF2B5EF4-FFF2-40B4-BE49-F238E27FC236}">
                <a16:creationId xmlns:a16="http://schemas.microsoft.com/office/drawing/2014/main" id="{56EA5281-DECE-D79F-F3DF-ACDFBC3D6D06}"/>
              </a:ext>
            </a:extLst>
          </p:cNvPr>
          <p:cNvSpPr/>
          <p:nvPr/>
        </p:nvSpPr>
        <p:spPr>
          <a:xfrm>
            <a:off x="4886325" y="2095500"/>
            <a:ext cx="1828800" cy="2362718"/>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6705E48-92EA-97E4-3811-69E657ED4F77}"/>
              </a:ext>
            </a:extLst>
          </p:cNvPr>
          <p:cNvSpPr txBox="1"/>
          <p:nvPr/>
        </p:nvSpPr>
        <p:spPr>
          <a:xfrm>
            <a:off x="5434012" y="501018"/>
            <a:ext cx="733425" cy="738664"/>
          </a:xfrm>
          <a:prstGeom prst="rect">
            <a:avLst/>
          </a:prstGeom>
          <a:solidFill>
            <a:srgbClr val="00FF00"/>
          </a:solidFill>
        </p:spPr>
        <p:txBody>
          <a:bodyPr wrap="square" rtlCol="0">
            <a:spAutoFit/>
          </a:bodyPr>
          <a:lstStyle/>
          <a:p>
            <a:pPr algn="ctr"/>
            <a:r>
              <a:rPr lang="en-US" sz="1400" dirty="0"/>
              <a:t>731276</a:t>
            </a:r>
          </a:p>
          <a:p>
            <a:pPr algn="ctr"/>
            <a:r>
              <a:rPr lang="en-US" sz="1400" dirty="0"/>
              <a:t>731275</a:t>
            </a:r>
          </a:p>
          <a:p>
            <a:pPr algn="ctr"/>
            <a:r>
              <a:rPr lang="en-US" sz="1400" dirty="0"/>
              <a:t>711563</a:t>
            </a:r>
          </a:p>
        </p:txBody>
      </p:sp>
      <p:sp>
        <p:nvSpPr>
          <p:cNvPr id="10" name="TextBox 9">
            <a:extLst>
              <a:ext uri="{FF2B5EF4-FFF2-40B4-BE49-F238E27FC236}">
                <a16:creationId xmlns:a16="http://schemas.microsoft.com/office/drawing/2014/main" id="{CA4152CC-FDA0-EB32-4407-B2AF84C2F42C}"/>
              </a:ext>
            </a:extLst>
          </p:cNvPr>
          <p:cNvSpPr txBox="1"/>
          <p:nvPr/>
        </p:nvSpPr>
        <p:spPr>
          <a:xfrm>
            <a:off x="95250" y="2885789"/>
            <a:ext cx="3848100"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seal (731276) around the edge of controller cover (731275) </a:t>
            </a:r>
          </a:p>
          <a:p>
            <a:pPr marL="285750" indent="-285750">
              <a:buFont typeface="Arial" panose="020B0604020202020204" pitchFamily="34" charset="0"/>
              <a:buChar char="•"/>
            </a:pPr>
            <a:r>
              <a:rPr lang="en-US" sz="1400" dirty="0"/>
              <a:t>Install cover (731275) over controller (718203) and secure with 2 (711563) wing nuts </a:t>
            </a:r>
          </a:p>
        </p:txBody>
      </p:sp>
      <p:cxnSp>
        <p:nvCxnSpPr>
          <p:cNvPr id="12" name="Straight Arrow Connector 11">
            <a:extLst>
              <a:ext uri="{FF2B5EF4-FFF2-40B4-BE49-F238E27FC236}">
                <a16:creationId xmlns:a16="http://schemas.microsoft.com/office/drawing/2014/main" id="{93FE7517-1100-57B6-7C2D-63B678F28B6F}"/>
              </a:ext>
            </a:extLst>
          </p:cNvPr>
          <p:cNvCxnSpPr>
            <a:stCxn id="9" idx="2"/>
            <a:endCxn id="8" idx="0"/>
          </p:cNvCxnSpPr>
          <p:nvPr/>
        </p:nvCxnSpPr>
        <p:spPr>
          <a:xfrm>
            <a:off x="5800725" y="1239682"/>
            <a:ext cx="0" cy="85581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809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42</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36 of 67</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6526" t="20729" r="8637" b="9405"/>
          <a:stretch/>
        </p:blipFill>
        <p:spPr>
          <a:xfrm rot="5400000">
            <a:off x="7186798" y="795252"/>
            <a:ext cx="2302389" cy="142206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21908" y="1105247"/>
            <a:ext cx="6001263" cy="4500948"/>
          </a:xfrm>
          <a:prstGeom prst="rect">
            <a:avLst/>
          </a:prstGeom>
        </p:spPr>
      </p:pic>
      <p:sp>
        <p:nvSpPr>
          <p:cNvPr id="8" name="Oval 7"/>
          <p:cNvSpPr/>
          <p:nvPr/>
        </p:nvSpPr>
        <p:spPr>
          <a:xfrm>
            <a:off x="2219325" y="1771650"/>
            <a:ext cx="1076325" cy="10287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029198" y="4522415"/>
            <a:ext cx="4114802" cy="1815882"/>
          </a:xfrm>
          <a:prstGeom prst="rect">
            <a:avLst/>
          </a:prstGeom>
          <a:noFill/>
        </p:spPr>
        <p:txBody>
          <a:bodyPr wrap="square" rtlCol="0">
            <a:spAutoFit/>
          </a:bodyPr>
          <a:lstStyle/>
          <a:p>
            <a:pPr marL="285750" indent="-285750">
              <a:buFont typeface="Arial" panose="020B0604020202020204" pitchFamily="34" charset="0"/>
              <a:buChar char="•"/>
            </a:pPr>
            <a:r>
              <a:rPr lang="en-US" sz="1400" dirty="0"/>
              <a:t>Zip tie harness to console on the cable tie mounts </a:t>
            </a:r>
          </a:p>
          <a:p>
            <a:pPr marL="285750" indent="-285750">
              <a:buFont typeface="Arial" panose="020B0604020202020204" pitchFamily="34" charset="0"/>
              <a:buChar char="•"/>
            </a:pPr>
            <a:r>
              <a:rPr lang="en-US" sz="1400" dirty="0"/>
              <a:t>Connect black ground cable from the electrical box to the grounding standoff on the console</a:t>
            </a:r>
          </a:p>
          <a:p>
            <a:pPr marL="285750" indent="-285750">
              <a:buFont typeface="Arial" panose="020B0604020202020204" pitchFamily="34" charset="0"/>
              <a:buChar char="•"/>
            </a:pPr>
            <a:r>
              <a:rPr lang="en-US" sz="1400" dirty="0"/>
              <a:t>Connect AUX Ground Standoffs to the grounding standoff and secure with nut (711425)on the console as shown</a:t>
            </a:r>
          </a:p>
          <a:p>
            <a:pPr marL="285750" indent="-285750">
              <a:buFont typeface="Arial" panose="020B0604020202020204" pitchFamily="34" charset="0"/>
              <a:buChar char="•"/>
            </a:pPr>
            <a:r>
              <a:rPr lang="en-US" sz="1400" dirty="0"/>
              <a:t>Secure yellow power wires to the harness if not used </a:t>
            </a:r>
          </a:p>
        </p:txBody>
      </p:sp>
      <p:sp>
        <p:nvSpPr>
          <p:cNvPr id="10" name="TextBox 9"/>
          <p:cNvSpPr txBox="1"/>
          <p:nvPr/>
        </p:nvSpPr>
        <p:spPr>
          <a:xfrm>
            <a:off x="1669060" y="1127853"/>
            <a:ext cx="2219325" cy="307777"/>
          </a:xfrm>
          <a:prstGeom prst="rect">
            <a:avLst/>
          </a:prstGeom>
          <a:solidFill>
            <a:srgbClr val="00FF00"/>
          </a:solidFill>
        </p:spPr>
        <p:txBody>
          <a:bodyPr wrap="square" rtlCol="0">
            <a:spAutoFit/>
          </a:bodyPr>
          <a:lstStyle/>
          <a:p>
            <a:pPr algn="ctr"/>
            <a:r>
              <a:rPr lang="en-US" sz="1400" dirty="0"/>
              <a:t>Auxiliary Ground Standoffs</a:t>
            </a:r>
          </a:p>
        </p:txBody>
      </p:sp>
      <p:cxnSp>
        <p:nvCxnSpPr>
          <p:cNvPr id="12" name="Straight Arrow Connector 11"/>
          <p:cNvCxnSpPr/>
          <p:nvPr/>
        </p:nvCxnSpPr>
        <p:spPr>
          <a:xfrm>
            <a:off x="2778723" y="1435630"/>
            <a:ext cx="0" cy="55781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42639" t="14074" b="37963"/>
          <a:stretch/>
        </p:blipFill>
        <p:spPr>
          <a:xfrm rot="5400000">
            <a:off x="4361167" y="1088514"/>
            <a:ext cx="3933825" cy="2466976"/>
          </a:xfrm>
          <a:prstGeom prst="rect">
            <a:avLst/>
          </a:prstGeom>
        </p:spPr>
      </p:pic>
      <p:sp>
        <p:nvSpPr>
          <p:cNvPr id="14" name="Oval 13"/>
          <p:cNvSpPr/>
          <p:nvPr/>
        </p:nvSpPr>
        <p:spPr>
          <a:xfrm>
            <a:off x="5904216" y="2197634"/>
            <a:ext cx="847725" cy="45984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904216" y="3108577"/>
            <a:ext cx="847725" cy="45984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89143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627" b="6481"/>
          <a:stretch/>
        </p:blipFill>
        <p:spPr>
          <a:xfrm rot="5400000">
            <a:off x="-215219" y="833954"/>
            <a:ext cx="6012087" cy="5057778"/>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43</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37 of 67</a:t>
            </a:r>
          </a:p>
        </p:txBody>
      </p:sp>
      <p:sp>
        <p:nvSpPr>
          <p:cNvPr id="7" name="Oval 6"/>
          <p:cNvSpPr/>
          <p:nvPr/>
        </p:nvSpPr>
        <p:spPr>
          <a:xfrm>
            <a:off x="2228850" y="3603770"/>
            <a:ext cx="1343025" cy="134923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8685" t="50175" r="20790" b="6667"/>
          <a:stretch/>
        </p:blipFill>
        <p:spPr>
          <a:xfrm rot="16200000">
            <a:off x="5562652" y="1632457"/>
            <a:ext cx="3447954" cy="1843902"/>
          </a:xfrm>
          <a:prstGeom prst="rect">
            <a:avLst/>
          </a:prstGeom>
        </p:spPr>
      </p:pic>
      <p:sp>
        <p:nvSpPr>
          <p:cNvPr id="9" name="TextBox 8"/>
          <p:cNvSpPr txBox="1"/>
          <p:nvPr/>
        </p:nvSpPr>
        <p:spPr>
          <a:xfrm>
            <a:off x="564357" y="3970608"/>
            <a:ext cx="1533525" cy="307777"/>
          </a:xfrm>
          <a:prstGeom prst="rect">
            <a:avLst/>
          </a:prstGeom>
          <a:solidFill>
            <a:srgbClr val="00FF00"/>
          </a:solidFill>
        </p:spPr>
        <p:txBody>
          <a:bodyPr wrap="square" rtlCol="0">
            <a:spAutoFit/>
          </a:bodyPr>
          <a:lstStyle/>
          <a:p>
            <a:pPr algn="ctr"/>
            <a:r>
              <a:rPr lang="en-US" sz="1400" dirty="0"/>
              <a:t>Headlight Harness</a:t>
            </a:r>
          </a:p>
        </p:txBody>
      </p:sp>
      <p:cxnSp>
        <p:nvCxnSpPr>
          <p:cNvPr id="11" name="Straight Arrow Connector 10"/>
          <p:cNvCxnSpPr>
            <a:stCxn id="9" idx="3"/>
          </p:cNvCxnSpPr>
          <p:nvPr/>
        </p:nvCxnSpPr>
        <p:spPr>
          <a:xfrm flipV="1">
            <a:off x="2097882" y="4124496"/>
            <a:ext cx="692942"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478070" y="4948037"/>
            <a:ext cx="3617118"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HEAD LT HARN branch from harness (719450) to the branch of the headlight harness labeled MAIN HARNESS</a:t>
            </a:r>
          </a:p>
        </p:txBody>
      </p:sp>
    </p:spTree>
    <p:extLst>
      <p:ext uri="{BB962C8B-B14F-4D97-AF65-F5344CB8AC3E}">
        <p14:creationId xmlns:p14="http://schemas.microsoft.com/office/powerpoint/2010/main" val="17479145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9332"/>
            <a:ext cx="4521200" cy="3390900"/>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44</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2800" y="369332"/>
            <a:ext cx="4521200" cy="3390900"/>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25456" t="53528" r="18704" b="14355"/>
          <a:stretch/>
        </p:blipFill>
        <p:spPr>
          <a:xfrm>
            <a:off x="185615" y="4163200"/>
            <a:ext cx="4149969" cy="1790185"/>
          </a:xfrm>
          <a:prstGeom prst="rect">
            <a:avLst/>
          </a:prstGeom>
        </p:spPr>
      </p:pic>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38 of 67</a:t>
            </a:r>
          </a:p>
        </p:txBody>
      </p:sp>
      <p:sp>
        <p:nvSpPr>
          <p:cNvPr id="8" name="Oval 7"/>
          <p:cNvSpPr/>
          <p:nvPr/>
        </p:nvSpPr>
        <p:spPr>
          <a:xfrm>
            <a:off x="6662737" y="2064782"/>
            <a:ext cx="823913" cy="6572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H="1">
            <a:off x="3028952" y="826532"/>
            <a:ext cx="257175" cy="27622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2260601" y="624364"/>
            <a:ext cx="768351" cy="478393"/>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1793877" y="677287"/>
            <a:ext cx="295276" cy="73135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704853" y="1408646"/>
            <a:ext cx="1089024" cy="1189536"/>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04852" y="2651105"/>
            <a:ext cx="1181100" cy="103503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2686050" y="1042966"/>
            <a:ext cx="471489" cy="48103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955008" y="509527"/>
            <a:ext cx="471489" cy="48103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647825" y="2140005"/>
            <a:ext cx="1114425" cy="738664"/>
          </a:xfrm>
          <a:prstGeom prst="rect">
            <a:avLst/>
          </a:prstGeom>
          <a:solidFill>
            <a:srgbClr val="00FF00"/>
          </a:solidFill>
        </p:spPr>
        <p:txBody>
          <a:bodyPr wrap="square" rtlCol="0">
            <a:spAutoFit/>
          </a:bodyPr>
          <a:lstStyle/>
          <a:p>
            <a:pPr algn="ctr"/>
            <a:r>
              <a:rPr lang="en-US" sz="1400" dirty="0"/>
              <a:t>(2)11038098</a:t>
            </a:r>
          </a:p>
          <a:p>
            <a:pPr algn="ctr"/>
            <a:r>
              <a:rPr lang="en-US" sz="1400" dirty="0"/>
              <a:t>(2)713527 (2)3400383</a:t>
            </a:r>
          </a:p>
        </p:txBody>
      </p:sp>
      <p:cxnSp>
        <p:nvCxnSpPr>
          <p:cNvPr id="30" name="Straight Arrow Connector 29"/>
          <p:cNvCxnSpPr>
            <a:stCxn id="28" idx="0"/>
            <a:endCxn id="26" idx="3"/>
          </p:cNvCxnSpPr>
          <p:nvPr/>
        </p:nvCxnSpPr>
        <p:spPr>
          <a:xfrm flipV="1">
            <a:off x="2205038" y="1453554"/>
            <a:ext cx="550060" cy="68645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8" idx="0"/>
            <a:endCxn id="27" idx="4"/>
          </p:cNvCxnSpPr>
          <p:nvPr/>
        </p:nvCxnSpPr>
        <p:spPr>
          <a:xfrm flipH="1" flipV="1">
            <a:off x="2190753" y="990561"/>
            <a:ext cx="14285" cy="114944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978399" y="4258073"/>
            <a:ext cx="3810001"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t>Route SOL VALVE branch of harness (719450) as shown in the top left picture and connect to the solution valve as shown in the top right picture</a:t>
            </a:r>
          </a:p>
          <a:p>
            <a:pPr marL="285750" indent="-285750">
              <a:buFont typeface="Arial" panose="020B0604020202020204" pitchFamily="34" charset="0"/>
              <a:buChar char="•"/>
            </a:pPr>
            <a:r>
              <a:rPr lang="en-US" sz="1400" dirty="0"/>
              <a:t>Secure harness with 2 p-clamps (713527), 2 screws (11038098), and 2 conical washers (3400383) </a:t>
            </a:r>
          </a:p>
        </p:txBody>
      </p:sp>
    </p:spTree>
    <p:extLst>
      <p:ext uri="{BB962C8B-B14F-4D97-AF65-F5344CB8AC3E}">
        <p14:creationId xmlns:p14="http://schemas.microsoft.com/office/powerpoint/2010/main" val="3168276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45</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39 of 67</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2361" t="27593" r="11528" b="22037"/>
          <a:stretch/>
        </p:blipFill>
        <p:spPr>
          <a:xfrm rot="5400000">
            <a:off x="-449482" y="1385351"/>
            <a:ext cx="3600448" cy="1787084"/>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23750" b="19444"/>
          <a:stretch/>
        </p:blipFill>
        <p:spPr>
          <a:xfrm>
            <a:off x="2506132" y="670452"/>
            <a:ext cx="3196248" cy="1361735"/>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26805" r="7115" b="24167"/>
          <a:stretch/>
        </p:blipFill>
        <p:spPr>
          <a:xfrm>
            <a:off x="2506132" y="2333307"/>
            <a:ext cx="3196248" cy="1265316"/>
          </a:xfrm>
          <a:prstGeom prst="rect">
            <a:avLst/>
          </a:prstGeom>
        </p:spPr>
      </p:pic>
      <p:sp>
        <p:nvSpPr>
          <p:cNvPr id="9" name="TextBox 8"/>
          <p:cNvSpPr txBox="1"/>
          <p:nvPr/>
        </p:nvSpPr>
        <p:spPr>
          <a:xfrm>
            <a:off x="495299" y="4956125"/>
            <a:ext cx="8153401"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Route these three branches of cable from harness (719404) out of the electrical box and up the side of the console as shown above</a:t>
            </a:r>
          </a:p>
          <a:p>
            <a:pPr marL="742950" lvl="1" indent="-285750">
              <a:buFont typeface="Arial" panose="020B0604020202020204" pitchFamily="34" charset="0"/>
              <a:buChar char="•"/>
            </a:pPr>
            <a:r>
              <a:rPr lang="en-US" sz="1400" dirty="0"/>
              <a:t>Note: BLUE AND LIGHT BLUE STRIPED WIRE CIRCLED IN THE TOP MIDDLE PICTURE IS NOT USED, SOLID BLUE ON SAME BRANCH OF WIRE HARNESS IS USED*</a:t>
            </a: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516817" y="947235"/>
            <a:ext cx="3579294" cy="2684471"/>
          </a:xfrm>
          <a:prstGeom prst="rect">
            <a:avLst/>
          </a:prstGeom>
        </p:spPr>
      </p:pic>
      <p:cxnSp>
        <p:nvCxnSpPr>
          <p:cNvPr id="12" name="Straight Arrow Connector 11"/>
          <p:cNvCxnSpPr/>
          <p:nvPr/>
        </p:nvCxnSpPr>
        <p:spPr>
          <a:xfrm flipH="1" flipV="1">
            <a:off x="7743825" y="3650097"/>
            <a:ext cx="647700" cy="35425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7400925" y="2533650"/>
            <a:ext cx="314325" cy="106497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6553200" y="2032187"/>
            <a:ext cx="753264" cy="43478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6072277" y="1095376"/>
            <a:ext cx="438150" cy="87013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2409825" y="885825"/>
            <a:ext cx="1247775" cy="661634"/>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333625" y="362675"/>
            <a:ext cx="1390650" cy="307777"/>
          </a:xfrm>
          <a:prstGeom prst="rect">
            <a:avLst/>
          </a:prstGeom>
          <a:solidFill>
            <a:srgbClr val="FFFF00"/>
          </a:solidFill>
        </p:spPr>
        <p:txBody>
          <a:bodyPr wrap="square" rtlCol="0">
            <a:spAutoFit/>
          </a:bodyPr>
          <a:lstStyle/>
          <a:p>
            <a:pPr algn="ctr"/>
            <a:r>
              <a:rPr lang="en-US" sz="1400" dirty="0"/>
              <a:t>Note: Not used*</a:t>
            </a:r>
          </a:p>
        </p:txBody>
      </p:sp>
      <p:cxnSp>
        <p:nvCxnSpPr>
          <p:cNvPr id="23" name="Straight Arrow Connector 22"/>
          <p:cNvCxnSpPr>
            <a:stCxn id="21" idx="2"/>
            <a:endCxn id="20" idx="0"/>
          </p:cNvCxnSpPr>
          <p:nvPr/>
        </p:nvCxnSpPr>
        <p:spPr>
          <a:xfrm>
            <a:off x="3028950" y="670452"/>
            <a:ext cx="4763" cy="215373"/>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307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46</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40 of 67</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2361" t="27593" r="11528" b="22037"/>
          <a:stretch/>
        </p:blipFill>
        <p:spPr>
          <a:xfrm>
            <a:off x="5067301" y="730986"/>
            <a:ext cx="3600448" cy="1787084"/>
          </a:xfrm>
          <a:prstGeom prst="rect">
            <a:avLst/>
          </a:prstGeom>
        </p:spPr>
      </p:pic>
      <p:sp>
        <p:nvSpPr>
          <p:cNvPr id="8" name="TextBox 7"/>
          <p:cNvSpPr txBox="1"/>
          <p:nvPr/>
        </p:nvSpPr>
        <p:spPr>
          <a:xfrm>
            <a:off x="4986338" y="3852436"/>
            <a:ext cx="3762374"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In between the hour meter wires and the FWD/REV plug on harness (719450), connect the  yellow/orange to the other yellow/orange and the yellow/red to the other yellow/red</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5275" y="1276867"/>
            <a:ext cx="5562600" cy="4171950"/>
          </a:xfrm>
          <a:prstGeom prst="rect">
            <a:avLst/>
          </a:prstGeom>
        </p:spPr>
      </p:pic>
      <p:sp>
        <p:nvSpPr>
          <p:cNvPr id="10" name="TextBox 9"/>
          <p:cNvSpPr txBox="1"/>
          <p:nvPr/>
        </p:nvSpPr>
        <p:spPr>
          <a:xfrm>
            <a:off x="7096125" y="2210293"/>
            <a:ext cx="733426" cy="307777"/>
          </a:xfrm>
          <a:prstGeom prst="rect">
            <a:avLst/>
          </a:prstGeom>
          <a:solidFill>
            <a:srgbClr val="00FF00"/>
          </a:solidFill>
        </p:spPr>
        <p:txBody>
          <a:bodyPr wrap="square" rtlCol="0">
            <a:spAutoFit/>
          </a:bodyPr>
          <a:lstStyle/>
          <a:p>
            <a:pPr algn="ctr"/>
            <a:r>
              <a:rPr lang="en-US" sz="1400" dirty="0"/>
              <a:t>719404</a:t>
            </a:r>
          </a:p>
        </p:txBody>
      </p:sp>
      <p:cxnSp>
        <p:nvCxnSpPr>
          <p:cNvPr id="11" name="Straight Arrow Connector 10"/>
          <p:cNvCxnSpPr>
            <a:stCxn id="10" idx="0"/>
          </p:cNvCxnSpPr>
          <p:nvPr/>
        </p:nvCxnSpPr>
        <p:spPr>
          <a:xfrm flipH="1" flipV="1">
            <a:off x="7458078" y="1781175"/>
            <a:ext cx="4760" cy="42911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rot="1814182">
            <a:off x="1742415" y="1647825"/>
            <a:ext cx="1428750" cy="29432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304925" y="604446"/>
            <a:ext cx="970230" cy="523220"/>
          </a:xfrm>
          <a:prstGeom prst="rect">
            <a:avLst/>
          </a:prstGeom>
          <a:solidFill>
            <a:srgbClr val="00FF00"/>
          </a:solidFill>
        </p:spPr>
        <p:txBody>
          <a:bodyPr wrap="square" rtlCol="0">
            <a:spAutoFit/>
          </a:bodyPr>
          <a:lstStyle/>
          <a:p>
            <a:pPr algn="ctr"/>
            <a:r>
              <a:rPr lang="en-US" sz="1400" dirty="0"/>
              <a:t>FWD/REV</a:t>
            </a:r>
          </a:p>
          <a:p>
            <a:pPr algn="ctr"/>
            <a:r>
              <a:rPr lang="en-US" sz="1400" dirty="0"/>
              <a:t>(719450)</a:t>
            </a:r>
          </a:p>
        </p:txBody>
      </p:sp>
      <p:cxnSp>
        <p:nvCxnSpPr>
          <p:cNvPr id="19" name="Straight Arrow Connector 18"/>
          <p:cNvCxnSpPr>
            <a:stCxn id="17" idx="3"/>
          </p:cNvCxnSpPr>
          <p:nvPr/>
        </p:nvCxnSpPr>
        <p:spPr>
          <a:xfrm>
            <a:off x="2275155" y="866056"/>
            <a:ext cx="410895"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19958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47</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41 of 67</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23750" b="19444"/>
          <a:stretch/>
        </p:blipFill>
        <p:spPr>
          <a:xfrm>
            <a:off x="4689018" y="521486"/>
            <a:ext cx="4328562" cy="1844148"/>
          </a:xfrm>
          <a:prstGeom prst="rect">
            <a:avLst/>
          </a:prstGeom>
        </p:spPr>
      </p:pic>
      <p:sp>
        <p:nvSpPr>
          <p:cNvPr id="7" name="Oval 6"/>
          <p:cNvSpPr/>
          <p:nvPr/>
        </p:nvSpPr>
        <p:spPr>
          <a:xfrm>
            <a:off x="4593768" y="743586"/>
            <a:ext cx="1481137" cy="92821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689143" y="102659"/>
            <a:ext cx="1390650" cy="307777"/>
          </a:xfrm>
          <a:prstGeom prst="rect">
            <a:avLst/>
          </a:prstGeom>
          <a:solidFill>
            <a:srgbClr val="FFFF00"/>
          </a:solidFill>
        </p:spPr>
        <p:txBody>
          <a:bodyPr wrap="square" rtlCol="0">
            <a:spAutoFit/>
          </a:bodyPr>
          <a:lstStyle/>
          <a:p>
            <a:pPr algn="ctr"/>
            <a:r>
              <a:rPr lang="en-US" sz="1400" dirty="0"/>
              <a:t>Note: Not used*</a:t>
            </a:r>
          </a:p>
        </p:txBody>
      </p:sp>
      <p:cxnSp>
        <p:nvCxnSpPr>
          <p:cNvPr id="9" name="Straight Arrow Connector 8"/>
          <p:cNvCxnSpPr>
            <a:stCxn id="8" idx="2"/>
            <a:endCxn id="7" idx="7"/>
          </p:cNvCxnSpPr>
          <p:nvPr/>
        </p:nvCxnSpPr>
        <p:spPr>
          <a:xfrm flipH="1">
            <a:off x="5857998" y="410436"/>
            <a:ext cx="526470" cy="469084"/>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7155993" y="862173"/>
            <a:ext cx="1562100" cy="10317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7215800" y="256547"/>
            <a:ext cx="1432962" cy="307777"/>
          </a:xfrm>
          <a:prstGeom prst="rect">
            <a:avLst/>
          </a:prstGeom>
          <a:solidFill>
            <a:srgbClr val="00FF00"/>
          </a:solidFill>
        </p:spPr>
        <p:txBody>
          <a:bodyPr wrap="square" rtlCol="0">
            <a:spAutoFit/>
          </a:bodyPr>
          <a:lstStyle/>
          <a:p>
            <a:pPr algn="ctr"/>
            <a:r>
              <a:rPr lang="en-US" sz="1400" dirty="0"/>
              <a:t>Used in this step</a:t>
            </a:r>
          </a:p>
        </p:txBody>
      </p:sp>
      <p:cxnSp>
        <p:nvCxnSpPr>
          <p:cNvPr id="20" name="Straight Arrow Connector 19"/>
          <p:cNvCxnSpPr>
            <a:stCxn id="18" idx="2"/>
            <a:endCxn id="17" idx="0"/>
          </p:cNvCxnSpPr>
          <p:nvPr/>
        </p:nvCxnSpPr>
        <p:spPr>
          <a:xfrm>
            <a:off x="7932281" y="564324"/>
            <a:ext cx="4762" cy="29784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32906" y="1236294"/>
            <a:ext cx="5718464" cy="4288848"/>
          </a:xfrm>
          <a:prstGeom prst="rect">
            <a:avLst/>
          </a:prstGeom>
        </p:spPr>
      </p:pic>
      <p:sp>
        <p:nvSpPr>
          <p:cNvPr id="22" name="Oval 21"/>
          <p:cNvSpPr/>
          <p:nvPr/>
        </p:nvSpPr>
        <p:spPr>
          <a:xfrm>
            <a:off x="1352550" y="2847975"/>
            <a:ext cx="2343150" cy="14192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873427" y="3883940"/>
            <a:ext cx="3959744"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solid blue wire coming from harness (719404) to the solid blue wire coming off of the MAIN SCRUB branch of harness (719450) </a:t>
            </a:r>
          </a:p>
        </p:txBody>
      </p:sp>
      <p:sp>
        <p:nvSpPr>
          <p:cNvPr id="24" name="TextBox 23"/>
          <p:cNvSpPr txBox="1"/>
          <p:nvPr/>
        </p:nvSpPr>
        <p:spPr>
          <a:xfrm>
            <a:off x="628650" y="5099686"/>
            <a:ext cx="1143000" cy="523220"/>
          </a:xfrm>
          <a:prstGeom prst="rect">
            <a:avLst/>
          </a:prstGeom>
          <a:solidFill>
            <a:srgbClr val="00FF00"/>
          </a:solidFill>
        </p:spPr>
        <p:txBody>
          <a:bodyPr wrap="square" rtlCol="0">
            <a:spAutoFit/>
          </a:bodyPr>
          <a:lstStyle/>
          <a:p>
            <a:pPr algn="ctr"/>
            <a:r>
              <a:rPr lang="en-US" sz="1400" dirty="0"/>
              <a:t>MAIN SCRUB</a:t>
            </a:r>
          </a:p>
          <a:p>
            <a:pPr algn="ctr"/>
            <a:r>
              <a:rPr lang="en-US" sz="1400" dirty="0"/>
              <a:t>(719450)</a:t>
            </a:r>
          </a:p>
        </p:txBody>
      </p:sp>
      <p:cxnSp>
        <p:nvCxnSpPr>
          <p:cNvPr id="26" name="Straight Arrow Connector 25"/>
          <p:cNvCxnSpPr>
            <a:stCxn id="24" idx="0"/>
          </p:cNvCxnSpPr>
          <p:nvPr/>
        </p:nvCxnSpPr>
        <p:spPr>
          <a:xfrm flipH="1" flipV="1">
            <a:off x="485776" y="4171514"/>
            <a:ext cx="714374" cy="92817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210300" y="2038807"/>
            <a:ext cx="776226" cy="307777"/>
          </a:xfrm>
          <a:prstGeom prst="rect">
            <a:avLst/>
          </a:prstGeom>
          <a:solidFill>
            <a:srgbClr val="00FF00"/>
          </a:solidFill>
        </p:spPr>
        <p:txBody>
          <a:bodyPr wrap="square" rtlCol="0">
            <a:spAutoFit/>
          </a:bodyPr>
          <a:lstStyle/>
          <a:p>
            <a:pPr algn="ctr"/>
            <a:r>
              <a:rPr lang="en-US" sz="1400" dirty="0"/>
              <a:t>719404</a:t>
            </a:r>
          </a:p>
        </p:txBody>
      </p:sp>
      <p:cxnSp>
        <p:nvCxnSpPr>
          <p:cNvPr id="29" name="Straight Arrow Connector 28"/>
          <p:cNvCxnSpPr>
            <a:stCxn id="27" idx="3"/>
          </p:cNvCxnSpPr>
          <p:nvPr/>
        </p:nvCxnSpPr>
        <p:spPr>
          <a:xfrm>
            <a:off x="6986526" y="2192696"/>
            <a:ext cx="500124"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524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48</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42 of 67</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26805" r="7115" b="24167"/>
          <a:stretch/>
        </p:blipFill>
        <p:spPr>
          <a:xfrm>
            <a:off x="6114119" y="653118"/>
            <a:ext cx="2941149" cy="1164329"/>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29168" y="1171655"/>
            <a:ext cx="5843164" cy="4382373"/>
          </a:xfrm>
          <a:prstGeom prst="rect">
            <a:avLst/>
          </a:prstGeom>
        </p:spPr>
      </p:pic>
      <p:sp>
        <p:nvSpPr>
          <p:cNvPr id="9" name="Oval 8"/>
          <p:cNvSpPr/>
          <p:nvPr/>
        </p:nvSpPr>
        <p:spPr>
          <a:xfrm>
            <a:off x="2019300" y="2695575"/>
            <a:ext cx="752475" cy="11906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105650" y="653118"/>
            <a:ext cx="762000" cy="81078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29887" t="33835" b="11027"/>
          <a:stretch/>
        </p:blipFill>
        <p:spPr>
          <a:xfrm rot="16200000">
            <a:off x="4283498" y="875643"/>
            <a:ext cx="2117978" cy="1249210"/>
          </a:xfrm>
          <a:prstGeom prst="rect">
            <a:avLst/>
          </a:prstGeom>
        </p:spPr>
      </p:pic>
      <p:sp>
        <p:nvSpPr>
          <p:cNvPr id="12" name="Rectangle 11"/>
          <p:cNvSpPr/>
          <p:nvPr/>
        </p:nvSpPr>
        <p:spPr>
          <a:xfrm>
            <a:off x="4717882" y="441259"/>
            <a:ext cx="1249210" cy="2117978"/>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stCxn id="12" idx="3"/>
            <a:endCxn id="10" idx="2"/>
          </p:cNvCxnSpPr>
          <p:nvPr/>
        </p:nvCxnSpPr>
        <p:spPr>
          <a:xfrm flipV="1">
            <a:off x="5967092" y="1058510"/>
            <a:ext cx="1138558" cy="44173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819650" y="3502124"/>
            <a:ext cx="3971925"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With the branch of (719404) that has the yellow wire and plug labeled THROTTLE POS CONTROLLER, connect the yellow wire to the yellow wire on harness (719450) labeled THROTTLE SENSOR </a:t>
            </a:r>
          </a:p>
        </p:txBody>
      </p:sp>
      <p:sp>
        <p:nvSpPr>
          <p:cNvPr id="16" name="TextBox 15"/>
          <p:cNvSpPr txBox="1"/>
          <p:nvPr/>
        </p:nvSpPr>
        <p:spPr>
          <a:xfrm>
            <a:off x="1076325" y="4363898"/>
            <a:ext cx="871476" cy="307777"/>
          </a:xfrm>
          <a:prstGeom prst="rect">
            <a:avLst/>
          </a:prstGeom>
          <a:solidFill>
            <a:srgbClr val="00FF00"/>
          </a:solidFill>
        </p:spPr>
        <p:txBody>
          <a:bodyPr wrap="square" rtlCol="0">
            <a:spAutoFit/>
          </a:bodyPr>
          <a:lstStyle/>
          <a:p>
            <a:pPr algn="ctr"/>
            <a:r>
              <a:rPr lang="en-US" sz="1400" dirty="0"/>
              <a:t>(719404)</a:t>
            </a:r>
          </a:p>
        </p:txBody>
      </p:sp>
      <p:cxnSp>
        <p:nvCxnSpPr>
          <p:cNvPr id="18" name="Straight Arrow Connector 17"/>
          <p:cNvCxnSpPr>
            <a:stCxn id="16" idx="0"/>
          </p:cNvCxnSpPr>
          <p:nvPr/>
        </p:nvCxnSpPr>
        <p:spPr>
          <a:xfrm flipH="1" flipV="1">
            <a:off x="1495425" y="3886200"/>
            <a:ext cx="16638" cy="47769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015023" y="2387798"/>
            <a:ext cx="857250" cy="307777"/>
          </a:xfrm>
          <a:prstGeom prst="rect">
            <a:avLst/>
          </a:prstGeom>
          <a:solidFill>
            <a:srgbClr val="00FF00"/>
          </a:solidFill>
        </p:spPr>
        <p:txBody>
          <a:bodyPr wrap="square" rtlCol="0">
            <a:spAutoFit/>
          </a:bodyPr>
          <a:lstStyle/>
          <a:p>
            <a:pPr algn="ctr"/>
            <a:r>
              <a:rPr lang="en-US" sz="1400" dirty="0"/>
              <a:t>(719450)</a:t>
            </a:r>
          </a:p>
        </p:txBody>
      </p:sp>
      <p:cxnSp>
        <p:nvCxnSpPr>
          <p:cNvPr id="21" name="Straight Arrow Connector 20"/>
          <p:cNvCxnSpPr>
            <a:stCxn id="19" idx="3"/>
          </p:cNvCxnSpPr>
          <p:nvPr/>
        </p:nvCxnSpPr>
        <p:spPr>
          <a:xfrm flipV="1">
            <a:off x="1872273" y="2409825"/>
            <a:ext cx="588902" cy="13186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7105650" y="1963610"/>
            <a:ext cx="762000" cy="307777"/>
          </a:xfrm>
          <a:prstGeom prst="rect">
            <a:avLst/>
          </a:prstGeom>
          <a:solidFill>
            <a:srgbClr val="00FF00"/>
          </a:solidFill>
        </p:spPr>
        <p:txBody>
          <a:bodyPr wrap="square" rtlCol="0">
            <a:spAutoFit/>
          </a:bodyPr>
          <a:lstStyle/>
          <a:p>
            <a:pPr algn="ctr"/>
            <a:r>
              <a:rPr lang="en-US" sz="1400" dirty="0"/>
              <a:t>719404</a:t>
            </a:r>
          </a:p>
        </p:txBody>
      </p:sp>
      <p:cxnSp>
        <p:nvCxnSpPr>
          <p:cNvPr id="25" name="Straight Arrow Connector 24"/>
          <p:cNvCxnSpPr>
            <a:stCxn id="23" idx="0"/>
            <a:endCxn id="10" idx="4"/>
          </p:cNvCxnSpPr>
          <p:nvPr/>
        </p:nvCxnSpPr>
        <p:spPr>
          <a:xfrm flipV="1">
            <a:off x="7486650" y="1463902"/>
            <a:ext cx="0" cy="49970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0235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49</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43 of 67</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26805" r="7115" b="24167"/>
          <a:stretch/>
        </p:blipFill>
        <p:spPr>
          <a:xfrm>
            <a:off x="6093913" y="369333"/>
            <a:ext cx="2941149" cy="1164329"/>
          </a:xfrm>
          <a:prstGeom prst="rect">
            <a:avLst/>
          </a:prstGeom>
        </p:spPr>
      </p:pic>
      <p:sp>
        <p:nvSpPr>
          <p:cNvPr id="7" name="Oval 6"/>
          <p:cNvSpPr/>
          <p:nvPr/>
        </p:nvSpPr>
        <p:spPr>
          <a:xfrm>
            <a:off x="8340288" y="722878"/>
            <a:ext cx="762000" cy="81078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stCxn id="15" idx="3"/>
            <a:endCxn id="7" idx="3"/>
          </p:cNvCxnSpPr>
          <p:nvPr/>
        </p:nvCxnSpPr>
        <p:spPr>
          <a:xfrm flipV="1">
            <a:off x="7679500" y="1414925"/>
            <a:ext cx="772380" cy="151046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8314125" y="1862382"/>
            <a:ext cx="814326" cy="307777"/>
          </a:xfrm>
          <a:prstGeom prst="rect">
            <a:avLst/>
          </a:prstGeom>
          <a:solidFill>
            <a:srgbClr val="00FF00"/>
          </a:solidFill>
        </p:spPr>
        <p:txBody>
          <a:bodyPr wrap="square" rtlCol="0">
            <a:spAutoFit/>
          </a:bodyPr>
          <a:lstStyle/>
          <a:p>
            <a:pPr algn="ctr"/>
            <a:r>
              <a:rPr lang="en-US" sz="1400" dirty="0"/>
              <a:t>719404</a:t>
            </a:r>
          </a:p>
        </p:txBody>
      </p:sp>
      <p:cxnSp>
        <p:nvCxnSpPr>
          <p:cNvPr id="10" name="Straight Arrow Connector 9"/>
          <p:cNvCxnSpPr>
            <a:stCxn id="9" idx="0"/>
            <a:endCxn id="7" idx="4"/>
          </p:cNvCxnSpPr>
          <p:nvPr/>
        </p:nvCxnSpPr>
        <p:spPr>
          <a:xfrm flipV="1">
            <a:off x="8721288" y="1533662"/>
            <a:ext cx="0" cy="32872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l="4306" t="10370" b="17778"/>
          <a:stretch/>
        </p:blipFill>
        <p:spPr>
          <a:xfrm rot="5400000">
            <a:off x="5689272" y="2208394"/>
            <a:ext cx="2546456" cy="1433999"/>
          </a:xfrm>
          <a:prstGeom prst="rect">
            <a:avLst/>
          </a:prstGeom>
        </p:spPr>
      </p:pic>
      <p:sp>
        <p:nvSpPr>
          <p:cNvPr id="15" name="Rectangle 14"/>
          <p:cNvSpPr/>
          <p:nvPr/>
        </p:nvSpPr>
        <p:spPr>
          <a:xfrm>
            <a:off x="6245500" y="1652164"/>
            <a:ext cx="1434000" cy="2546457"/>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12" y="369332"/>
            <a:ext cx="5923676" cy="4442757"/>
          </a:xfrm>
          <a:prstGeom prst="rect">
            <a:avLst/>
          </a:prstGeom>
        </p:spPr>
      </p:pic>
      <p:sp>
        <p:nvSpPr>
          <p:cNvPr id="23" name="Oval 22"/>
          <p:cNvSpPr/>
          <p:nvPr/>
        </p:nvSpPr>
        <p:spPr>
          <a:xfrm>
            <a:off x="3244413" y="1249740"/>
            <a:ext cx="457200" cy="50289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1672788" y="1166865"/>
            <a:ext cx="457200" cy="50289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466794" y="2077065"/>
            <a:ext cx="869187" cy="94879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225112" y="3820269"/>
            <a:ext cx="1352550" cy="738664"/>
          </a:xfrm>
          <a:prstGeom prst="rect">
            <a:avLst/>
          </a:prstGeom>
          <a:solidFill>
            <a:srgbClr val="00FF00"/>
          </a:solidFill>
        </p:spPr>
        <p:txBody>
          <a:bodyPr wrap="square" rtlCol="0">
            <a:spAutoFit/>
          </a:bodyPr>
          <a:lstStyle/>
          <a:p>
            <a:pPr algn="ctr"/>
            <a:r>
              <a:rPr lang="en-US" sz="1400" dirty="0"/>
              <a:t>THROTTLE POS CONTROLLER</a:t>
            </a:r>
          </a:p>
          <a:p>
            <a:pPr algn="ctr"/>
            <a:r>
              <a:rPr lang="en-US" sz="1400" dirty="0"/>
              <a:t>(17526120)</a:t>
            </a:r>
          </a:p>
        </p:txBody>
      </p:sp>
      <p:cxnSp>
        <p:nvCxnSpPr>
          <p:cNvPr id="28" name="Straight Arrow Connector 27"/>
          <p:cNvCxnSpPr>
            <a:stCxn id="26" idx="0"/>
            <a:endCxn id="25" idx="4"/>
          </p:cNvCxnSpPr>
          <p:nvPr/>
        </p:nvCxnSpPr>
        <p:spPr>
          <a:xfrm flipV="1">
            <a:off x="1901387" y="3025860"/>
            <a:ext cx="1" cy="79440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015322" y="3343215"/>
            <a:ext cx="1144231" cy="954107"/>
          </a:xfrm>
          <a:prstGeom prst="rect">
            <a:avLst/>
          </a:prstGeom>
          <a:solidFill>
            <a:srgbClr val="00FF00"/>
          </a:solidFill>
        </p:spPr>
        <p:txBody>
          <a:bodyPr wrap="square" rtlCol="0">
            <a:spAutoFit/>
          </a:bodyPr>
          <a:lstStyle/>
          <a:p>
            <a:pPr algn="ctr"/>
            <a:r>
              <a:rPr lang="en-US" sz="1400" dirty="0"/>
              <a:t>(2)172454</a:t>
            </a:r>
          </a:p>
          <a:p>
            <a:pPr algn="ctr"/>
            <a:r>
              <a:rPr lang="en-US" sz="1400" dirty="0"/>
              <a:t>(2)11038098</a:t>
            </a:r>
          </a:p>
          <a:p>
            <a:pPr algn="ctr"/>
            <a:r>
              <a:rPr lang="en-US" sz="1400" dirty="0"/>
              <a:t>(2)3400383</a:t>
            </a:r>
          </a:p>
          <a:p>
            <a:pPr algn="ctr"/>
            <a:r>
              <a:rPr lang="en-US" sz="1400" dirty="0"/>
              <a:t>(2)12040044</a:t>
            </a:r>
          </a:p>
        </p:txBody>
      </p:sp>
      <p:cxnSp>
        <p:nvCxnSpPr>
          <p:cNvPr id="35" name="Straight Arrow Connector 34"/>
          <p:cNvCxnSpPr>
            <a:stCxn id="33" idx="1"/>
            <a:endCxn id="24" idx="5"/>
          </p:cNvCxnSpPr>
          <p:nvPr/>
        </p:nvCxnSpPr>
        <p:spPr>
          <a:xfrm flipH="1" flipV="1">
            <a:off x="2063033" y="1596110"/>
            <a:ext cx="1952289" cy="222415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3" idx="1"/>
            <a:endCxn id="23" idx="4"/>
          </p:cNvCxnSpPr>
          <p:nvPr/>
        </p:nvCxnSpPr>
        <p:spPr>
          <a:xfrm flipH="1" flipV="1">
            <a:off x="3473013" y="1752632"/>
            <a:ext cx="542309" cy="206763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506907" y="5293044"/>
            <a:ext cx="8130186"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Run THROTTLE POS CONTROLLER branch of harness (719404) and connect to plug coming off of controller, secure plug with zip tie and cable mount (17526120)</a:t>
            </a:r>
          </a:p>
          <a:p>
            <a:pPr marL="285750" indent="-285750">
              <a:buFont typeface="Arial" panose="020B0604020202020204" pitchFamily="34" charset="0"/>
              <a:buChar char="•"/>
            </a:pPr>
            <a:r>
              <a:rPr lang="en-US" sz="1400" dirty="0"/>
              <a:t>Secure harness (719404) with 2 p-clamps (172454), 2 screws (11038098), 2 conical washers (3400383), and 2 nyloc nuts (12040044)</a:t>
            </a:r>
          </a:p>
        </p:txBody>
      </p:sp>
      <p:sp>
        <p:nvSpPr>
          <p:cNvPr id="11" name="TextBox 10"/>
          <p:cNvSpPr txBox="1"/>
          <p:nvPr/>
        </p:nvSpPr>
        <p:spPr>
          <a:xfrm>
            <a:off x="3155452" y="4820523"/>
            <a:ext cx="2863970" cy="307777"/>
          </a:xfrm>
          <a:prstGeom prst="rect">
            <a:avLst/>
          </a:prstGeom>
          <a:solidFill>
            <a:srgbClr val="FFFF00"/>
          </a:solidFill>
        </p:spPr>
        <p:txBody>
          <a:bodyPr wrap="square" rtlCol="0">
            <a:spAutoFit/>
          </a:bodyPr>
          <a:lstStyle/>
          <a:p>
            <a:pPr algn="ctr"/>
            <a:r>
              <a:rPr lang="en-US" sz="1400" dirty="0"/>
              <a:t>Neatly secure loose wire with zip ties </a:t>
            </a:r>
          </a:p>
        </p:txBody>
      </p:sp>
    </p:spTree>
    <p:extLst>
      <p:ext uri="{BB962C8B-B14F-4D97-AF65-F5344CB8AC3E}">
        <p14:creationId xmlns:p14="http://schemas.microsoft.com/office/powerpoint/2010/main" val="3922096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C17B77-1727-A30A-8ACA-F46F847B0C85}"/>
              </a:ext>
            </a:extLst>
          </p:cNvPr>
          <p:cNvSpPr>
            <a:spLocks noGrp="1"/>
          </p:cNvSpPr>
          <p:nvPr>
            <p:ph type="dt" sz="half" idx="10"/>
          </p:nvPr>
        </p:nvSpPr>
        <p:spPr/>
        <p:txBody>
          <a:bodyPr/>
          <a:lstStyle/>
          <a:p>
            <a:r>
              <a:rPr lang="en-US"/>
              <a:t>8/9/2023</a:t>
            </a:r>
          </a:p>
        </p:txBody>
      </p:sp>
      <p:sp>
        <p:nvSpPr>
          <p:cNvPr id="3" name="Footer Placeholder 2">
            <a:extLst>
              <a:ext uri="{FF2B5EF4-FFF2-40B4-BE49-F238E27FC236}">
                <a16:creationId xmlns:a16="http://schemas.microsoft.com/office/drawing/2014/main" id="{3348ADA5-7946-0722-B1FA-9F716B6E9B3D}"/>
              </a:ext>
            </a:extLst>
          </p:cNvPr>
          <p:cNvSpPr>
            <a:spLocks noGrp="1"/>
          </p:cNvSpPr>
          <p:nvPr>
            <p:ph type="ftr" sz="quarter" idx="11"/>
          </p:nvPr>
        </p:nvSpPr>
        <p:spPr/>
        <p:txBody>
          <a:bodyPr/>
          <a:lstStyle/>
          <a:p>
            <a:r>
              <a:rPr lang="en-US"/>
              <a:t>Nautilus E Final Assembly Station 1</a:t>
            </a:r>
          </a:p>
        </p:txBody>
      </p:sp>
      <p:sp>
        <p:nvSpPr>
          <p:cNvPr id="4" name="Slide Number Placeholder 3">
            <a:extLst>
              <a:ext uri="{FF2B5EF4-FFF2-40B4-BE49-F238E27FC236}">
                <a16:creationId xmlns:a16="http://schemas.microsoft.com/office/drawing/2014/main" id="{695CEF69-0E48-BEA9-AE91-B4B32E0AB359}"/>
              </a:ext>
            </a:extLst>
          </p:cNvPr>
          <p:cNvSpPr>
            <a:spLocks noGrp="1"/>
          </p:cNvSpPr>
          <p:nvPr>
            <p:ph type="sldNum" sz="quarter" idx="12"/>
          </p:nvPr>
        </p:nvSpPr>
        <p:spPr/>
        <p:txBody>
          <a:bodyPr/>
          <a:lstStyle/>
          <a:p>
            <a:fld id="{B7521F34-F1BC-44C8-9179-CC3E76C04BDB}" type="slidenum">
              <a:rPr lang="en-US" smtClean="0"/>
              <a:t>5</a:t>
            </a:fld>
            <a:endParaRPr lang="en-US"/>
          </a:p>
        </p:txBody>
      </p:sp>
      <p:sp>
        <p:nvSpPr>
          <p:cNvPr id="5" name="TextBox 4">
            <a:extLst>
              <a:ext uri="{FF2B5EF4-FFF2-40B4-BE49-F238E27FC236}">
                <a16:creationId xmlns:a16="http://schemas.microsoft.com/office/drawing/2014/main" id="{C4B288DE-D1D2-0A9F-F703-517C6C9F61B5}"/>
              </a:ext>
            </a:extLst>
          </p:cNvPr>
          <p:cNvSpPr txBox="1"/>
          <p:nvPr/>
        </p:nvSpPr>
        <p:spPr>
          <a:xfrm>
            <a:off x="707231" y="8275"/>
            <a:ext cx="7729537" cy="523220"/>
          </a:xfrm>
          <a:prstGeom prst="rect">
            <a:avLst/>
          </a:prstGeom>
          <a:noFill/>
        </p:spPr>
        <p:txBody>
          <a:bodyPr wrap="square" rtlCol="0">
            <a:spAutoFit/>
          </a:bodyPr>
          <a:lstStyle/>
          <a:p>
            <a:pPr algn="ctr"/>
            <a:r>
              <a:rPr lang="en-US" sz="2800" dirty="0"/>
              <a:t>Power Steering Material List </a:t>
            </a:r>
          </a:p>
        </p:txBody>
      </p:sp>
      <p:graphicFrame>
        <p:nvGraphicFramePr>
          <p:cNvPr id="6" name="Table 5">
            <a:extLst>
              <a:ext uri="{FF2B5EF4-FFF2-40B4-BE49-F238E27FC236}">
                <a16:creationId xmlns:a16="http://schemas.microsoft.com/office/drawing/2014/main" id="{C06C606C-9EE0-F508-B95C-04AEADBFFCE7}"/>
              </a:ext>
            </a:extLst>
          </p:cNvPr>
          <p:cNvGraphicFramePr>
            <a:graphicFrameLocks noGrp="1"/>
          </p:cNvGraphicFramePr>
          <p:nvPr>
            <p:extLst>
              <p:ext uri="{D42A27DB-BD31-4B8C-83A1-F6EECF244321}">
                <p14:modId xmlns:p14="http://schemas.microsoft.com/office/powerpoint/2010/main" val="519657605"/>
              </p:ext>
            </p:extLst>
          </p:nvPr>
        </p:nvGraphicFramePr>
        <p:xfrm>
          <a:off x="0" y="561343"/>
          <a:ext cx="9144000" cy="5795010"/>
        </p:xfrm>
        <a:graphic>
          <a:graphicData uri="http://schemas.openxmlformats.org/drawingml/2006/table">
            <a:tbl>
              <a:tblPr/>
              <a:tblGrid>
                <a:gridCol w="1553989">
                  <a:extLst>
                    <a:ext uri="{9D8B030D-6E8A-4147-A177-3AD203B41FA5}">
                      <a16:colId xmlns:a16="http://schemas.microsoft.com/office/drawing/2014/main" val="3026943323"/>
                    </a:ext>
                  </a:extLst>
                </a:gridCol>
                <a:gridCol w="4580180">
                  <a:extLst>
                    <a:ext uri="{9D8B030D-6E8A-4147-A177-3AD203B41FA5}">
                      <a16:colId xmlns:a16="http://schemas.microsoft.com/office/drawing/2014/main" val="314998741"/>
                    </a:ext>
                  </a:extLst>
                </a:gridCol>
                <a:gridCol w="1417674">
                  <a:extLst>
                    <a:ext uri="{9D8B030D-6E8A-4147-A177-3AD203B41FA5}">
                      <a16:colId xmlns:a16="http://schemas.microsoft.com/office/drawing/2014/main" val="1723862931"/>
                    </a:ext>
                  </a:extLst>
                </a:gridCol>
                <a:gridCol w="1592157">
                  <a:extLst>
                    <a:ext uri="{9D8B030D-6E8A-4147-A177-3AD203B41FA5}">
                      <a16:colId xmlns:a16="http://schemas.microsoft.com/office/drawing/2014/main" val="171812338"/>
                    </a:ext>
                  </a:extLst>
                </a:gridCol>
              </a:tblGrid>
              <a:tr h="161925">
                <a:tc>
                  <a:txBody>
                    <a:bodyPr/>
                    <a:lstStyle/>
                    <a:p>
                      <a:pPr algn="ctr" fontAlgn="t"/>
                      <a:r>
                        <a:rPr lang="en-US" sz="1400" b="1" i="0" u="none" strike="noStrike">
                          <a:solidFill>
                            <a:srgbClr val="104861"/>
                          </a:solidFill>
                          <a:effectLst/>
                          <a:latin typeface="Arial" panose="020B0604020202020204" pitchFamily="34" charset="0"/>
                        </a:rPr>
                        <a:t>Component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t"/>
                      <a:r>
                        <a:rPr lang="en-US" sz="1400" b="1" i="0" u="none" strike="noStrike">
                          <a:solidFill>
                            <a:srgbClr val="104861"/>
                          </a:solidFill>
                          <a:effectLst/>
                          <a:latin typeface="Arial" panose="020B0604020202020204" pitchFamily="34" charset="0"/>
                        </a:rPr>
                        <a:t>Object description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t"/>
                      <a:r>
                        <a:rPr lang="en-US" sz="1400" b="1" i="0" u="none" strike="noStrike">
                          <a:solidFill>
                            <a:srgbClr val="104861"/>
                          </a:solidFill>
                          <a:effectLst/>
                          <a:latin typeface="Arial" panose="020B0604020202020204" pitchFamily="34" charset="0"/>
                        </a:rPr>
                        <a:t>Usage Qty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t"/>
                      <a:r>
                        <a:rPr lang="en-US" sz="1400" b="1" i="0" u="none" strike="noStrike">
                          <a:solidFill>
                            <a:srgbClr val="104861"/>
                          </a:solidFill>
                          <a:effectLst/>
                          <a:latin typeface="Arial" panose="020B0604020202020204" pitchFamily="34" charset="0"/>
                        </a:rPr>
                        <a:t>Storage Bin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4154378845"/>
                  </a:ext>
                </a:extLst>
              </a:tr>
              <a:tr h="161925">
                <a:tc>
                  <a:txBody>
                    <a:bodyPr/>
                    <a:lstStyle/>
                    <a:p>
                      <a:pPr algn="ctr" fontAlgn="t"/>
                      <a:r>
                        <a:rPr lang="en-US" sz="1400" b="0" i="0" u="none" strike="noStrike" dirty="0">
                          <a:solidFill>
                            <a:srgbClr val="104861"/>
                          </a:solidFill>
                          <a:effectLst/>
                          <a:latin typeface="Arial" panose="020B0604020202020204" pitchFamily="34" charset="0"/>
                        </a:rPr>
                        <a:t>11038098</a:t>
                      </a:r>
                    </a:p>
                  </a:txBody>
                  <a:tcPr marL="9525" marR="9525" marT="9525" marB="0">
                    <a:lnL>
                      <a:noFill/>
                    </a:lnL>
                    <a:lnR>
                      <a:noFill/>
                    </a:lnR>
                    <a:lnT w="6350" cap="flat" cmpd="sng" algn="ctr">
                      <a:solidFill>
                        <a:srgbClr val="000000"/>
                      </a:solidFill>
                      <a:prstDash val="solid"/>
                      <a:round/>
                      <a:headEnd type="none" w="med" len="med"/>
                      <a:tailEnd type="none" w="med" len="med"/>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SCR-HH M6-1.0 X 20 ZP CLASS 8.8 DIN</a:t>
                      </a:r>
                    </a:p>
                  </a:txBody>
                  <a:tcPr marL="9525" marR="9525" marT="9525" marB="0">
                    <a:lnL>
                      <a:noFill/>
                    </a:lnL>
                    <a:lnR>
                      <a:noFill/>
                    </a:lnR>
                    <a:lnT w="6350" cap="flat" cmpd="sng" algn="ctr">
                      <a:solidFill>
                        <a:srgbClr val="000000"/>
                      </a:solidFill>
                      <a:prstDash val="solid"/>
                      <a:round/>
                      <a:headEnd type="none" w="med" len="med"/>
                      <a:tailEnd type="none" w="med" len="med"/>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4.000</a:t>
                      </a:r>
                    </a:p>
                  </a:txBody>
                  <a:tcPr marL="9525" marR="9525" marT="9525" marB="0">
                    <a:lnL>
                      <a:noFill/>
                    </a:lnL>
                    <a:lnR>
                      <a:noFill/>
                    </a:lnR>
                    <a:lnT w="6350" cap="flat" cmpd="sng" algn="ctr">
                      <a:solidFill>
                        <a:srgbClr val="000000"/>
                      </a:solidFill>
                      <a:prstDash val="solid"/>
                      <a:round/>
                      <a:headEnd type="none" w="med" len="med"/>
                      <a:tailEnd type="none" w="med" len="med"/>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FAS07E09</a:t>
                      </a:r>
                    </a:p>
                  </a:txBody>
                  <a:tcPr marL="9525" marR="9525" marT="9525" marB="0">
                    <a:lnL>
                      <a:noFill/>
                    </a:lnL>
                    <a:lnR>
                      <a:noFill/>
                    </a:lnR>
                    <a:lnT w="6350" cap="flat" cmpd="sng" algn="ctr">
                      <a:solidFill>
                        <a:srgbClr val="000000"/>
                      </a:solidFill>
                      <a:prstDash val="solid"/>
                      <a:round/>
                      <a:headEnd type="none" w="med" len="med"/>
                      <a:tailEnd type="none" w="med" len="med"/>
                    </a:lnT>
                    <a:lnB>
                      <a:noFill/>
                    </a:lnB>
                    <a:solidFill>
                      <a:srgbClr val="C0E6F5"/>
                    </a:solidFill>
                  </a:tcPr>
                </a:tc>
                <a:extLst>
                  <a:ext uri="{0D108BD9-81ED-4DB2-BD59-A6C34878D82A}">
                    <a16:rowId xmlns:a16="http://schemas.microsoft.com/office/drawing/2014/main" val="3774917913"/>
                  </a:ext>
                </a:extLst>
              </a:tr>
              <a:tr h="161925">
                <a:tc>
                  <a:txBody>
                    <a:bodyPr/>
                    <a:lstStyle/>
                    <a:p>
                      <a:pPr algn="ctr" fontAlgn="t"/>
                      <a:r>
                        <a:rPr lang="en-US" sz="1400" b="0" i="0" u="none" strike="noStrike" dirty="0">
                          <a:solidFill>
                            <a:srgbClr val="104861"/>
                          </a:solidFill>
                          <a:effectLst/>
                          <a:latin typeface="Arial" panose="020B0604020202020204" pitchFamily="34" charset="0"/>
                        </a:rPr>
                        <a:t>11038346</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SCR-HH M10-1.5 X 25 ZD CLASS 8.8</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FAS08J01</a:t>
                      </a:r>
                    </a:p>
                  </a:txBody>
                  <a:tcPr marL="9525" marR="9525" marT="9525" marB="0">
                    <a:lnL>
                      <a:noFill/>
                    </a:lnL>
                    <a:lnR>
                      <a:noFill/>
                    </a:lnR>
                    <a:lnT>
                      <a:noFill/>
                    </a:lnT>
                    <a:lnB>
                      <a:noFill/>
                    </a:lnB>
                    <a:noFill/>
                  </a:tcPr>
                </a:tc>
                <a:extLst>
                  <a:ext uri="{0D108BD9-81ED-4DB2-BD59-A6C34878D82A}">
                    <a16:rowId xmlns:a16="http://schemas.microsoft.com/office/drawing/2014/main" val="1484464773"/>
                  </a:ext>
                </a:extLst>
              </a:tr>
              <a:tr h="161925">
                <a:tc>
                  <a:txBody>
                    <a:bodyPr/>
                    <a:lstStyle/>
                    <a:p>
                      <a:pPr algn="ctr" fontAlgn="t"/>
                      <a:r>
                        <a:rPr lang="en-US" sz="1400" b="0" i="0" u="none" strike="noStrike">
                          <a:solidFill>
                            <a:srgbClr val="104861"/>
                          </a:solidFill>
                          <a:effectLst/>
                          <a:latin typeface="Arial" panose="020B0604020202020204" pitchFamily="34" charset="0"/>
                        </a:rPr>
                        <a:t>12040069</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NUT-NYLOC M10 X 1.5 ZD CLASS 6</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FAS08G01</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2142238609"/>
                  </a:ext>
                </a:extLst>
              </a:tr>
              <a:tr h="161925">
                <a:tc>
                  <a:txBody>
                    <a:bodyPr/>
                    <a:lstStyle/>
                    <a:p>
                      <a:pPr algn="ctr" fontAlgn="t"/>
                      <a:r>
                        <a:rPr lang="en-US" sz="1400" b="0" i="0" u="none" strike="noStrike">
                          <a:solidFill>
                            <a:srgbClr val="104861"/>
                          </a:solidFill>
                          <a:effectLst/>
                          <a:latin typeface="Arial" panose="020B0604020202020204" pitchFamily="34" charset="0"/>
                        </a:rPr>
                        <a:t>12310058</a:t>
                      </a:r>
                    </a:p>
                  </a:txBody>
                  <a:tcPr marL="9525" marR="9525" marT="9525" marB="0">
                    <a:lnL>
                      <a:noFill/>
                    </a:lnL>
                    <a:lnR>
                      <a:noFill/>
                    </a:lnR>
                    <a:lnT>
                      <a:noFill/>
                    </a:lnT>
                    <a:lnB>
                      <a:noFill/>
                    </a:lnB>
                    <a:noFill/>
                  </a:tcPr>
                </a:tc>
                <a:tc>
                  <a:txBody>
                    <a:bodyPr/>
                    <a:lstStyle/>
                    <a:p>
                      <a:pPr algn="ctr" fontAlgn="t"/>
                      <a:r>
                        <a:rPr lang="de-DE" sz="1400" b="0" i="0" u="none" strike="noStrike">
                          <a:solidFill>
                            <a:srgbClr val="104861"/>
                          </a:solidFill>
                          <a:effectLst/>
                          <a:latin typeface="Arial" panose="020B0604020202020204" pitchFamily="34" charset="0"/>
                        </a:rPr>
                        <a:t>WASHER-FLAT M10.5 X 20 X 2 ZP</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FAS01D11</a:t>
                      </a:r>
                    </a:p>
                  </a:txBody>
                  <a:tcPr marL="9525" marR="9525" marT="9525" marB="0">
                    <a:lnL>
                      <a:noFill/>
                    </a:lnL>
                    <a:lnR>
                      <a:noFill/>
                    </a:lnR>
                    <a:lnT>
                      <a:noFill/>
                    </a:lnT>
                    <a:lnB>
                      <a:noFill/>
                    </a:lnB>
                    <a:noFill/>
                  </a:tcPr>
                </a:tc>
                <a:extLst>
                  <a:ext uri="{0D108BD9-81ED-4DB2-BD59-A6C34878D82A}">
                    <a16:rowId xmlns:a16="http://schemas.microsoft.com/office/drawing/2014/main" val="703337785"/>
                  </a:ext>
                </a:extLst>
              </a:tr>
              <a:tr h="161925">
                <a:tc>
                  <a:txBody>
                    <a:bodyPr/>
                    <a:lstStyle/>
                    <a:p>
                      <a:pPr algn="ctr" fontAlgn="t"/>
                      <a:r>
                        <a:rPr lang="en-US" sz="1400" b="0" i="0" u="none" strike="noStrike">
                          <a:solidFill>
                            <a:srgbClr val="104861"/>
                          </a:solidFill>
                          <a:effectLst/>
                          <a:latin typeface="Arial" panose="020B0604020202020204" pitchFamily="34" charset="0"/>
                        </a:rPr>
                        <a:t>3400045</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SCR-PHMS 8-32X0.62 ZP SLOT HEAD</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FAS01I01</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1069688924"/>
                  </a:ext>
                </a:extLst>
              </a:tr>
              <a:tr h="161925">
                <a:tc>
                  <a:txBody>
                    <a:bodyPr/>
                    <a:lstStyle/>
                    <a:p>
                      <a:pPr algn="ctr" fontAlgn="t"/>
                      <a:r>
                        <a:rPr lang="en-US" sz="1400" b="0" i="0" u="none" strike="noStrike">
                          <a:solidFill>
                            <a:srgbClr val="104861"/>
                          </a:solidFill>
                          <a:effectLst/>
                          <a:latin typeface="Arial" panose="020B0604020202020204" pitchFamily="34" charset="0"/>
                        </a:rPr>
                        <a:t>711372</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NUT-NYLOC 8-32 ZP</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FAS02B11</a:t>
                      </a:r>
                    </a:p>
                  </a:txBody>
                  <a:tcPr marL="9525" marR="9525" marT="9525" marB="0">
                    <a:lnL>
                      <a:noFill/>
                    </a:lnL>
                    <a:lnR>
                      <a:noFill/>
                    </a:lnR>
                    <a:lnT>
                      <a:noFill/>
                    </a:lnT>
                    <a:lnB>
                      <a:noFill/>
                    </a:lnB>
                    <a:noFill/>
                  </a:tcPr>
                </a:tc>
                <a:extLst>
                  <a:ext uri="{0D108BD9-81ED-4DB2-BD59-A6C34878D82A}">
                    <a16:rowId xmlns:a16="http://schemas.microsoft.com/office/drawing/2014/main" val="2761601518"/>
                  </a:ext>
                </a:extLst>
              </a:tr>
              <a:tr h="161925">
                <a:tc>
                  <a:txBody>
                    <a:bodyPr/>
                    <a:lstStyle/>
                    <a:p>
                      <a:pPr algn="ctr" fontAlgn="t"/>
                      <a:r>
                        <a:rPr lang="en-US" sz="1400" b="0" i="0" u="none" strike="noStrike">
                          <a:solidFill>
                            <a:srgbClr val="104861"/>
                          </a:solidFill>
                          <a:effectLst/>
                          <a:latin typeface="Arial" panose="020B0604020202020204" pitchFamily="34" charset="0"/>
                        </a:rPr>
                        <a:t>711544</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WASHER-LOCK 1/4 SPLIT ZP</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FAS09I02</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2480198563"/>
                  </a:ext>
                </a:extLst>
              </a:tr>
              <a:tr h="161925">
                <a:tc>
                  <a:txBody>
                    <a:bodyPr/>
                    <a:lstStyle/>
                    <a:p>
                      <a:pPr algn="ctr" fontAlgn="t"/>
                      <a:r>
                        <a:rPr lang="en-US" sz="1400" b="0" i="0" u="none" strike="noStrike" dirty="0">
                          <a:solidFill>
                            <a:srgbClr val="104861"/>
                          </a:solidFill>
                          <a:effectLst/>
                          <a:latin typeface="Arial" panose="020B0604020202020204" pitchFamily="34" charset="0"/>
                        </a:rPr>
                        <a:t>3400383</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WASHER-CONICAL SPRING 1/4</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4.000</a:t>
                      </a:r>
                    </a:p>
                  </a:txBody>
                  <a:tcPr marL="9525" marR="9525" marT="9525" marB="0">
                    <a:lnL>
                      <a:noFill/>
                    </a:lnL>
                    <a:lnR>
                      <a:noFill/>
                    </a:lnR>
                    <a:lnT>
                      <a:noFill/>
                    </a:lnT>
                    <a:lnB>
                      <a:noFill/>
                    </a:lnB>
                    <a:noFill/>
                  </a:tcPr>
                </a:tc>
                <a:tc>
                  <a:txBody>
                    <a:bodyPr/>
                    <a:lstStyle/>
                    <a:p>
                      <a:pPr algn="ctr" fontAlgn="t"/>
                      <a:r>
                        <a:rPr lang="en-US" sz="1400" b="0" i="0" u="none" strike="noStrike" dirty="0">
                          <a:solidFill>
                            <a:srgbClr val="104861"/>
                          </a:solidFill>
                          <a:effectLst/>
                          <a:latin typeface="Arial" panose="020B0604020202020204" pitchFamily="34" charset="0"/>
                        </a:rPr>
                        <a:t>A1804F02</a:t>
                      </a:r>
                    </a:p>
                  </a:txBody>
                  <a:tcPr marL="9525" marR="9525" marT="9525" marB="0">
                    <a:lnL>
                      <a:noFill/>
                    </a:lnL>
                    <a:lnR>
                      <a:noFill/>
                    </a:lnR>
                    <a:lnT>
                      <a:noFill/>
                    </a:lnT>
                    <a:lnB>
                      <a:noFill/>
                    </a:lnB>
                    <a:noFill/>
                  </a:tcPr>
                </a:tc>
                <a:extLst>
                  <a:ext uri="{0D108BD9-81ED-4DB2-BD59-A6C34878D82A}">
                    <a16:rowId xmlns:a16="http://schemas.microsoft.com/office/drawing/2014/main" val="3601720124"/>
                  </a:ext>
                </a:extLst>
              </a:tr>
              <a:tr h="161925">
                <a:tc>
                  <a:txBody>
                    <a:bodyPr/>
                    <a:lstStyle/>
                    <a:p>
                      <a:pPr algn="ctr" fontAlgn="t"/>
                      <a:r>
                        <a:rPr lang="en-US" sz="1400" b="0" i="0" u="none" strike="noStrike">
                          <a:solidFill>
                            <a:srgbClr val="104861"/>
                          </a:solidFill>
                          <a:effectLst/>
                          <a:latin typeface="Arial" panose="020B0604020202020204" pitchFamily="34" charset="0"/>
                        </a:rPr>
                        <a:t>711563</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NUT-WING 1/4-20 NYLON</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FAS03F04</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3454043844"/>
                  </a:ext>
                </a:extLst>
              </a:tr>
              <a:tr h="161925">
                <a:tc>
                  <a:txBody>
                    <a:bodyPr/>
                    <a:lstStyle/>
                    <a:p>
                      <a:pPr algn="ctr" fontAlgn="t"/>
                      <a:r>
                        <a:rPr lang="en-US" sz="1400" b="0" i="0" u="none" strike="noStrike">
                          <a:solidFill>
                            <a:srgbClr val="104861"/>
                          </a:solidFill>
                          <a:effectLst/>
                          <a:latin typeface="Arial" panose="020B0604020202020204" pitchFamily="34" charset="0"/>
                        </a:rPr>
                        <a:t>713001</a:t>
                      </a:r>
                    </a:p>
                  </a:txBody>
                  <a:tcPr marL="9525" marR="9525" marT="9525" marB="0">
                    <a:lnL>
                      <a:noFill/>
                    </a:lnL>
                    <a:lnR>
                      <a:noFill/>
                    </a:lnR>
                    <a:lnT>
                      <a:noFill/>
                    </a:lnT>
                    <a:lnB>
                      <a:noFill/>
                    </a:lnB>
                    <a:noFill/>
                  </a:tcPr>
                </a:tc>
                <a:tc>
                  <a:txBody>
                    <a:bodyPr/>
                    <a:lstStyle/>
                    <a:p>
                      <a:pPr algn="ctr" fontAlgn="t"/>
                      <a:r>
                        <a:rPr lang="pl-PL" sz="1400" b="0" i="0" u="none" strike="noStrike">
                          <a:solidFill>
                            <a:srgbClr val="104861"/>
                          </a:solidFill>
                          <a:effectLst/>
                          <a:latin typeface="Arial" panose="020B0604020202020204" pitchFamily="34" charset="0"/>
                        </a:rPr>
                        <a:t>SCR-HH 1/4-20 X .62 GR 5 ZP</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FAS08D05</a:t>
                      </a:r>
                    </a:p>
                  </a:txBody>
                  <a:tcPr marL="9525" marR="9525" marT="9525" marB="0">
                    <a:lnL>
                      <a:noFill/>
                    </a:lnL>
                    <a:lnR>
                      <a:noFill/>
                    </a:lnR>
                    <a:lnT>
                      <a:noFill/>
                    </a:lnT>
                    <a:lnB>
                      <a:noFill/>
                    </a:lnB>
                    <a:noFill/>
                  </a:tcPr>
                </a:tc>
                <a:extLst>
                  <a:ext uri="{0D108BD9-81ED-4DB2-BD59-A6C34878D82A}">
                    <a16:rowId xmlns:a16="http://schemas.microsoft.com/office/drawing/2014/main" val="1486030700"/>
                  </a:ext>
                </a:extLst>
              </a:tr>
              <a:tr h="161925">
                <a:tc>
                  <a:txBody>
                    <a:bodyPr/>
                    <a:lstStyle/>
                    <a:p>
                      <a:pPr algn="ctr" fontAlgn="t"/>
                      <a:r>
                        <a:rPr lang="en-US" sz="1400" b="0" i="0" u="none" strike="noStrike" dirty="0">
                          <a:solidFill>
                            <a:srgbClr val="104861"/>
                          </a:solidFill>
                          <a:effectLst/>
                          <a:latin typeface="Arial" panose="020B0604020202020204" pitchFamily="34" charset="0"/>
                        </a:rPr>
                        <a:t>714581</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KEY .188 SQ X .875</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B3004C05</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2055759006"/>
                  </a:ext>
                </a:extLst>
              </a:tr>
              <a:tr h="161925">
                <a:tc>
                  <a:txBody>
                    <a:bodyPr/>
                    <a:lstStyle/>
                    <a:p>
                      <a:pPr algn="ctr" fontAlgn="t"/>
                      <a:r>
                        <a:rPr lang="en-US" sz="1400" b="0" i="0" u="none" strike="noStrike" dirty="0">
                          <a:solidFill>
                            <a:srgbClr val="104861"/>
                          </a:solidFill>
                          <a:effectLst/>
                          <a:latin typeface="Arial" panose="020B0604020202020204" pitchFamily="34" charset="0"/>
                        </a:rPr>
                        <a:t>718117</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POWER STEERING UNIT</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A14LINE</a:t>
                      </a:r>
                    </a:p>
                  </a:txBody>
                  <a:tcPr marL="9525" marR="9525" marT="9525" marB="0">
                    <a:lnL>
                      <a:noFill/>
                    </a:lnL>
                    <a:lnR>
                      <a:noFill/>
                    </a:lnR>
                    <a:lnT>
                      <a:noFill/>
                    </a:lnT>
                    <a:lnB>
                      <a:noFill/>
                    </a:lnB>
                    <a:noFill/>
                  </a:tcPr>
                </a:tc>
                <a:extLst>
                  <a:ext uri="{0D108BD9-81ED-4DB2-BD59-A6C34878D82A}">
                    <a16:rowId xmlns:a16="http://schemas.microsoft.com/office/drawing/2014/main" val="1105333556"/>
                  </a:ext>
                </a:extLst>
              </a:tr>
              <a:tr h="161925">
                <a:tc>
                  <a:txBody>
                    <a:bodyPr/>
                    <a:lstStyle/>
                    <a:p>
                      <a:pPr algn="ctr" fontAlgn="t"/>
                      <a:r>
                        <a:rPr lang="en-US" sz="1400" b="0" i="0" u="none" strike="noStrike" dirty="0">
                          <a:solidFill>
                            <a:srgbClr val="104861"/>
                          </a:solidFill>
                          <a:effectLst/>
                          <a:latin typeface="Arial" panose="020B0604020202020204" pitchFamily="34" charset="0"/>
                        </a:rPr>
                        <a:t>718136-1</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WELDMENT, PS MNT</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dirty="0">
                          <a:solidFill>
                            <a:srgbClr val="104861"/>
                          </a:solidFill>
                          <a:effectLst/>
                          <a:latin typeface="Arial" panose="020B0604020202020204" pitchFamily="34" charset="0"/>
                        </a:rPr>
                        <a:t>A1805F05</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2785436237"/>
                  </a:ext>
                </a:extLst>
              </a:tr>
              <a:tr h="161925">
                <a:tc>
                  <a:txBody>
                    <a:bodyPr/>
                    <a:lstStyle/>
                    <a:p>
                      <a:pPr algn="ctr" fontAlgn="t"/>
                      <a:r>
                        <a:rPr lang="en-US" sz="1400" b="0" i="0" u="none" strike="noStrike" dirty="0">
                          <a:solidFill>
                            <a:srgbClr val="104861"/>
                          </a:solidFill>
                          <a:effectLst/>
                          <a:latin typeface="Arial" panose="020B0604020202020204" pitchFamily="34" charset="0"/>
                        </a:rPr>
                        <a:t>718153</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STEERING SHAFT, POWER, UPPER</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A1805E07</a:t>
                      </a:r>
                    </a:p>
                  </a:txBody>
                  <a:tcPr marL="9525" marR="9525" marT="9525" marB="0">
                    <a:lnL>
                      <a:noFill/>
                    </a:lnL>
                    <a:lnR>
                      <a:noFill/>
                    </a:lnR>
                    <a:lnT>
                      <a:noFill/>
                    </a:lnT>
                    <a:lnB>
                      <a:noFill/>
                    </a:lnB>
                    <a:noFill/>
                  </a:tcPr>
                </a:tc>
                <a:extLst>
                  <a:ext uri="{0D108BD9-81ED-4DB2-BD59-A6C34878D82A}">
                    <a16:rowId xmlns:a16="http://schemas.microsoft.com/office/drawing/2014/main" val="2347126997"/>
                  </a:ext>
                </a:extLst>
              </a:tr>
              <a:tr h="161925">
                <a:tc>
                  <a:txBody>
                    <a:bodyPr/>
                    <a:lstStyle/>
                    <a:p>
                      <a:pPr algn="ctr" fontAlgn="t"/>
                      <a:r>
                        <a:rPr lang="en-US" sz="1400" b="0" i="0" u="none" strike="noStrike">
                          <a:solidFill>
                            <a:srgbClr val="104861"/>
                          </a:solidFill>
                          <a:effectLst/>
                          <a:latin typeface="Arial" panose="020B0604020202020204" pitchFamily="34" charset="0"/>
                        </a:rPr>
                        <a:t>718154</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STEERING SHAFT, POWER, LOWER</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A1805F08</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3335660776"/>
                  </a:ext>
                </a:extLst>
              </a:tr>
              <a:tr h="161925">
                <a:tc>
                  <a:txBody>
                    <a:bodyPr/>
                    <a:lstStyle/>
                    <a:p>
                      <a:pPr algn="ctr" fontAlgn="t"/>
                      <a:r>
                        <a:rPr lang="en-US" sz="1400" b="0" i="0" u="none" strike="noStrike" dirty="0">
                          <a:solidFill>
                            <a:srgbClr val="104861"/>
                          </a:solidFill>
                          <a:effectLst/>
                          <a:latin typeface="Arial" panose="020B0604020202020204" pitchFamily="34" charset="0"/>
                        </a:rPr>
                        <a:t>731275</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COVER, TIMER/CONTROLLER</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A1513E04</a:t>
                      </a:r>
                    </a:p>
                  </a:txBody>
                  <a:tcPr marL="9525" marR="9525" marT="9525" marB="0">
                    <a:lnL>
                      <a:noFill/>
                    </a:lnL>
                    <a:lnR>
                      <a:noFill/>
                    </a:lnR>
                    <a:lnT>
                      <a:noFill/>
                    </a:lnT>
                    <a:lnB>
                      <a:noFill/>
                    </a:lnB>
                    <a:noFill/>
                  </a:tcPr>
                </a:tc>
                <a:extLst>
                  <a:ext uri="{0D108BD9-81ED-4DB2-BD59-A6C34878D82A}">
                    <a16:rowId xmlns:a16="http://schemas.microsoft.com/office/drawing/2014/main" val="2654570032"/>
                  </a:ext>
                </a:extLst>
              </a:tr>
              <a:tr h="161925">
                <a:tc>
                  <a:txBody>
                    <a:bodyPr/>
                    <a:lstStyle/>
                    <a:p>
                      <a:pPr algn="ctr" fontAlgn="t"/>
                      <a:r>
                        <a:rPr lang="en-US" sz="1400" b="0" i="0" u="none" strike="noStrike" dirty="0">
                          <a:solidFill>
                            <a:srgbClr val="104861"/>
                          </a:solidFill>
                          <a:effectLst/>
                          <a:latin typeface="Arial" panose="020B0604020202020204" pitchFamily="34" charset="0"/>
                        </a:rPr>
                        <a:t>731276</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SEAL, TIMER/CONTROLLER</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solidFill>
                      <a:srgbClr val="C0E6F5"/>
                    </a:solidFill>
                  </a:tcPr>
                </a:tc>
                <a:tc>
                  <a:txBody>
                    <a:bodyPr/>
                    <a:lstStyle/>
                    <a:p>
                      <a:pPr algn="ctr" fontAlgn="t"/>
                      <a:endParaRPr lang="en-US" sz="1400" b="0" i="0" u="none" strike="noStrike" dirty="0">
                        <a:solidFill>
                          <a:srgbClr val="104861"/>
                        </a:solidFill>
                        <a:effectLst/>
                        <a:latin typeface="Arial" panose="020B0604020202020204" pitchFamily="34" charset="0"/>
                      </a:endParaRP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51710374"/>
                  </a:ext>
                </a:extLst>
              </a:tr>
              <a:tr h="161925">
                <a:tc>
                  <a:txBody>
                    <a:bodyPr/>
                    <a:lstStyle/>
                    <a:p>
                      <a:pPr algn="ctr" fontAlgn="t"/>
                      <a:r>
                        <a:rPr lang="en-US" sz="1400" b="0" i="0" u="none" strike="noStrike" dirty="0">
                          <a:solidFill>
                            <a:srgbClr val="104861"/>
                          </a:solidFill>
                          <a:effectLst/>
                          <a:latin typeface="Arial" panose="020B0604020202020204" pitchFamily="34" charset="0"/>
                        </a:rPr>
                        <a:t>731237</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EDGING, RUBBER, .13 GRIP, BULK</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1.730</a:t>
                      </a:r>
                    </a:p>
                  </a:txBody>
                  <a:tcPr marL="9525" marR="9525" marT="9525" marB="0">
                    <a:lnL>
                      <a:noFill/>
                    </a:lnL>
                    <a:lnR>
                      <a:noFill/>
                    </a:lnR>
                    <a:lnT>
                      <a:noFill/>
                    </a:lnT>
                    <a:lnB>
                      <a:noFill/>
                    </a:lnB>
                    <a:noFill/>
                  </a:tcPr>
                </a:tc>
                <a:tc>
                  <a:txBody>
                    <a:bodyPr/>
                    <a:lstStyle/>
                    <a:p>
                      <a:pPr algn="ctr" fontAlgn="t"/>
                      <a:r>
                        <a:rPr lang="en-US" sz="1400" b="0" i="0" u="none" strike="noStrike" dirty="0">
                          <a:solidFill>
                            <a:srgbClr val="104861"/>
                          </a:solidFill>
                          <a:effectLst/>
                          <a:latin typeface="Arial" panose="020B0604020202020204" pitchFamily="34" charset="0"/>
                        </a:rPr>
                        <a:t>B0506H03</a:t>
                      </a:r>
                    </a:p>
                  </a:txBody>
                  <a:tcPr marL="9525" marR="9525" marT="9525" marB="0">
                    <a:lnL>
                      <a:noFill/>
                    </a:lnL>
                    <a:lnR>
                      <a:noFill/>
                    </a:lnR>
                    <a:lnT>
                      <a:noFill/>
                    </a:lnT>
                    <a:lnB>
                      <a:noFill/>
                    </a:lnB>
                    <a:noFill/>
                  </a:tcPr>
                </a:tc>
                <a:extLst>
                  <a:ext uri="{0D108BD9-81ED-4DB2-BD59-A6C34878D82A}">
                    <a16:rowId xmlns:a16="http://schemas.microsoft.com/office/drawing/2014/main" val="1526595662"/>
                  </a:ext>
                </a:extLst>
              </a:tr>
              <a:tr h="161925">
                <a:tc>
                  <a:txBody>
                    <a:bodyPr/>
                    <a:lstStyle/>
                    <a:p>
                      <a:pPr algn="ctr" fontAlgn="t"/>
                      <a:r>
                        <a:rPr lang="en-US" sz="1400" b="0" i="0" u="none" strike="noStrike" dirty="0">
                          <a:solidFill>
                            <a:srgbClr val="104861"/>
                          </a:solidFill>
                          <a:effectLst/>
                          <a:latin typeface="Arial" panose="020B0604020202020204" pitchFamily="34" charset="0"/>
                        </a:rPr>
                        <a:t>718203</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CONTROLLER, STEERING</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dirty="0">
                          <a:solidFill>
                            <a:srgbClr val="104861"/>
                          </a:solidFill>
                          <a:effectLst/>
                          <a:latin typeface="Arial" panose="020B0604020202020204" pitchFamily="34" charset="0"/>
                        </a:rPr>
                        <a:t>A1802C02</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3770118299"/>
                  </a:ext>
                </a:extLst>
              </a:tr>
              <a:tr h="161925">
                <a:tc>
                  <a:txBody>
                    <a:bodyPr/>
                    <a:lstStyle/>
                    <a:p>
                      <a:pPr algn="ctr" fontAlgn="t"/>
                      <a:r>
                        <a:rPr lang="en-US" sz="1400" b="0" i="0" u="none" strike="noStrike" dirty="0">
                          <a:solidFill>
                            <a:srgbClr val="104861"/>
                          </a:solidFill>
                          <a:effectLst/>
                          <a:latin typeface="Arial" panose="020B0604020202020204" pitchFamily="34" charset="0"/>
                        </a:rPr>
                        <a:t>731234</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STANDOFF, PANEL, 1/4-20 X 2.00 LG ZINC</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2.000</a:t>
                      </a:r>
                    </a:p>
                  </a:txBody>
                  <a:tcPr marL="9525" marR="9525" marT="9525" marB="0">
                    <a:lnL>
                      <a:noFill/>
                    </a:lnL>
                    <a:lnR>
                      <a:noFill/>
                    </a:lnR>
                    <a:lnT>
                      <a:noFill/>
                    </a:lnT>
                    <a:lnB>
                      <a:noFill/>
                    </a:lnB>
                    <a:noFill/>
                  </a:tcPr>
                </a:tc>
                <a:tc>
                  <a:txBody>
                    <a:bodyPr/>
                    <a:lstStyle/>
                    <a:p>
                      <a:pPr algn="ctr" fontAlgn="t"/>
                      <a:r>
                        <a:rPr lang="en-US" sz="1400" b="0" i="0" u="none" strike="noStrike" dirty="0">
                          <a:solidFill>
                            <a:srgbClr val="104861"/>
                          </a:solidFill>
                          <a:effectLst/>
                          <a:latin typeface="Arial" panose="020B0604020202020204" pitchFamily="34" charset="0"/>
                        </a:rPr>
                        <a:t>A1803F02</a:t>
                      </a:r>
                    </a:p>
                  </a:txBody>
                  <a:tcPr marL="9525" marR="9525" marT="9525" marB="0">
                    <a:lnL>
                      <a:noFill/>
                    </a:lnL>
                    <a:lnR>
                      <a:noFill/>
                    </a:lnR>
                    <a:lnT>
                      <a:noFill/>
                    </a:lnT>
                    <a:lnB>
                      <a:noFill/>
                    </a:lnB>
                    <a:noFill/>
                  </a:tcPr>
                </a:tc>
                <a:extLst>
                  <a:ext uri="{0D108BD9-81ED-4DB2-BD59-A6C34878D82A}">
                    <a16:rowId xmlns:a16="http://schemas.microsoft.com/office/drawing/2014/main" val="3527494671"/>
                  </a:ext>
                </a:extLst>
              </a:tr>
              <a:tr h="161925">
                <a:tc>
                  <a:txBody>
                    <a:bodyPr/>
                    <a:lstStyle/>
                    <a:p>
                      <a:pPr algn="ctr" fontAlgn="t"/>
                      <a:r>
                        <a:rPr lang="en-US" sz="1400" b="0" i="0" u="none" strike="noStrike">
                          <a:solidFill>
                            <a:srgbClr val="104861"/>
                          </a:solidFill>
                          <a:effectLst/>
                          <a:latin typeface="Arial" panose="020B0604020202020204" pitchFamily="34" charset="0"/>
                        </a:rPr>
                        <a:t>718399</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HARNESS, POWER STEERING</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WRU03B02</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2161980685"/>
                  </a:ext>
                </a:extLst>
              </a:tr>
              <a:tr h="161925">
                <a:tc>
                  <a:txBody>
                    <a:bodyPr/>
                    <a:lstStyle/>
                    <a:p>
                      <a:pPr algn="ctr" fontAlgn="t"/>
                      <a:r>
                        <a:rPr lang="en-US" sz="1400" b="0" i="0" u="none" strike="noStrike">
                          <a:solidFill>
                            <a:srgbClr val="104861"/>
                          </a:solidFill>
                          <a:effectLst/>
                          <a:latin typeface="Arial" panose="020B0604020202020204" pitchFamily="34" charset="0"/>
                        </a:rPr>
                        <a:t>740247</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CIRCUIT BREAKER-30AMP PUSH BUTTON</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WRU02E05</a:t>
                      </a:r>
                    </a:p>
                  </a:txBody>
                  <a:tcPr marL="9525" marR="9525" marT="9525" marB="0">
                    <a:lnL>
                      <a:noFill/>
                    </a:lnL>
                    <a:lnR>
                      <a:noFill/>
                    </a:lnR>
                    <a:lnT>
                      <a:noFill/>
                    </a:lnT>
                    <a:lnB>
                      <a:noFill/>
                    </a:lnB>
                    <a:noFill/>
                  </a:tcPr>
                </a:tc>
                <a:extLst>
                  <a:ext uri="{0D108BD9-81ED-4DB2-BD59-A6C34878D82A}">
                    <a16:rowId xmlns:a16="http://schemas.microsoft.com/office/drawing/2014/main" val="693061338"/>
                  </a:ext>
                </a:extLst>
              </a:tr>
              <a:tr h="161925">
                <a:tc>
                  <a:txBody>
                    <a:bodyPr/>
                    <a:lstStyle/>
                    <a:p>
                      <a:pPr algn="ctr" fontAlgn="t"/>
                      <a:r>
                        <a:rPr lang="en-US" sz="1400" b="0" i="0" u="none" strike="noStrike">
                          <a:solidFill>
                            <a:srgbClr val="104861"/>
                          </a:solidFill>
                          <a:effectLst/>
                          <a:latin typeface="Arial" panose="020B0604020202020204" pitchFamily="34" charset="0"/>
                        </a:rPr>
                        <a:t>719161</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WIRE ASSY, RED, 10 AWG</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WRU03G01</a:t>
                      </a:r>
                    </a:p>
                  </a:txBody>
                  <a:tcPr marL="9525" marR="9525" marT="9525" marB="0">
                    <a:lnL>
                      <a:noFill/>
                    </a:lnL>
                    <a:lnR>
                      <a:noFill/>
                    </a:lnR>
                    <a:lnT>
                      <a:noFill/>
                    </a:lnT>
                    <a:lnB>
                      <a:noFill/>
                    </a:lnB>
                    <a:solidFill>
                      <a:srgbClr val="C0E6F5"/>
                    </a:solidFill>
                  </a:tcPr>
                </a:tc>
                <a:extLst>
                  <a:ext uri="{0D108BD9-81ED-4DB2-BD59-A6C34878D82A}">
                    <a16:rowId xmlns:a16="http://schemas.microsoft.com/office/drawing/2014/main" val="3997008875"/>
                  </a:ext>
                </a:extLst>
              </a:tr>
              <a:tr h="161925">
                <a:tc>
                  <a:txBody>
                    <a:bodyPr/>
                    <a:lstStyle/>
                    <a:p>
                      <a:pPr algn="ctr" fontAlgn="t"/>
                      <a:r>
                        <a:rPr lang="en-US" sz="1400" b="0" i="0" u="none" strike="noStrike" dirty="0">
                          <a:solidFill>
                            <a:srgbClr val="104861"/>
                          </a:solidFill>
                          <a:effectLst/>
                          <a:latin typeface="Arial" panose="020B0604020202020204" pitchFamily="34" charset="0"/>
                        </a:rPr>
                        <a:t>719213</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WIRE ASSY, RED, 10 AWG</a:t>
                      </a:r>
                    </a:p>
                  </a:txBody>
                  <a:tcPr marL="9525" marR="9525" marT="9525" marB="0">
                    <a:lnL>
                      <a:noFill/>
                    </a:lnL>
                    <a:lnR>
                      <a:noFill/>
                    </a:lnR>
                    <a:lnT>
                      <a:noFill/>
                    </a:lnT>
                    <a:lnB>
                      <a:noFill/>
                    </a:lnB>
                    <a:no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a:noFill/>
                    </a:lnB>
                    <a:noFill/>
                  </a:tcPr>
                </a:tc>
                <a:tc>
                  <a:txBody>
                    <a:bodyPr/>
                    <a:lstStyle/>
                    <a:p>
                      <a:pPr algn="ctr" fontAlgn="t"/>
                      <a:r>
                        <a:rPr lang="en-US" sz="1400" b="0" i="0" u="none" strike="noStrike" dirty="0">
                          <a:solidFill>
                            <a:srgbClr val="104861"/>
                          </a:solidFill>
                          <a:effectLst/>
                          <a:latin typeface="Arial" panose="020B0604020202020204" pitchFamily="34" charset="0"/>
                        </a:rPr>
                        <a:t>A1911B06</a:t>
                      </a:r>
                    </a:p>
                  </a:txBody>
                  <a:tcPr marL="9525" marR="9525" marT="9525" marB="0">
                    <a:lnL>
                      <a:noFill/>
                    </a:lnL>
                    <a:lnR>
                      <a:noFill/>
                    </a:lnR>
                    <a:lnT>
                      <a:noFill/>
                    </a:lnT>
                    <a:lnB>
                      <a:noFill/>
                    </a:lnB>
                    <a:noFill/>
                  </a:tcPr>
                </a:tc>
                <a:extLst>
                  <a:ext uri="{0D108BD9-81ED-4DB2-BD59-A6C34878D82A}">
                    <a16:rowId xmlns:a16="http://schemas.microsoft.com/office/drawing/2014/main" val="3864791401"/>
                  </a:ext>
                </a:extLst>
              </a:tr>
              <a:tr h="161925">
                <a:tc>
                  <a:txBody>
                    <a:bodyPr/>
                    <a:lstStyle/>
                    <a:p>
                      <a:pPr algn="ctr" fontAlgn="t"/>
                      <a:r>
                        <a:rPr lang="en-US" sz="1400" b="0" i="0" u="none" strike="noStrike" dirty="0">
                          <a:solidFill>
                            <a:srgbClr val="104861"/>
                          </a:solidFill>
                          <a:effectLst/>
                          <a:latin typeface="Arial" panose="020B0604020202020204" pitchFamily="34" charset="0"/>
                        </a:rPr>
                        <a:t>742748</a:t>
                      </a:r>
                    </a:p>
                  </a:txBody>
                  <a:tcPr marL="9525" marR="9525" marT="9525" marB="0">
                    <a:lnL>
                      <a:noFill/>
                    </a:lnL>
                    <a:lnR>
                      <a:noFill/>
                    </a:lnR>
                    <a:lnT>
                      <a:noFill/>
                    </a:lnT>
                    <a:lnB w="6350" cap="flat" cmpd="sng" algn="ctr">
                      <a:solidFill>
                        <a:srgbClr val="156082"/>
                      </a:solidFill>
                      <a:prstDash val="solid"/>
                      <a:round/>
                      <a:headEnd type="none" w="med" len="med"/>
                      <a:tailEnd type="none" w="med" len="med"/>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CIRCUIT BREAKER-BOOT</a:t>
                      </a:r>
                    </a:p>
                  </a:txBody>
                  <a:tcPr marL="9525" marR="9525" marT="9525" marB="0">
                    <a:lnL>
                      <a:noFill/>
                    </a:lnL>
                    <a:lnR>
                      <a:noFill/>
                    </a:lnR>
                    <a:lnT>
                      <a:noFill/>
                    </a:lnT>
                    <a:lnB w="6350" cap="flat" cmpd="sng" algn="ctr">
                      <a:solidFill>
                        <a:srgbClr val="156082"/>
                      </a:solidFill>
                      <a:prstDash val="solid"/>
                      <a:round/>
                      <a:headEnd type="none" w="med" len="med"/>
                      <a:tailEnd type="none" w="med" len="med"/>
                    </a:lnB>
                    <a:solidFill>
                      <a:srgbClr val="C0E6F5"/>
                    </a:solidFill>
                  </a:tcPr>
                </a:tc>
                <a:tc>
                  <a:txBody>
                    <a:bodyPr/>
                    <a:lstStyle/>
                    <a:p>
                      <a:pPr algn="ctr" fontAlgn="t"/>
                      <a:r>
                        <a:rPr lang="en-US" sz="1400" b="0" i="0" u="none" strike="noStrike">
                          <a:solidFill>
                            <a:srgbClr val="104861"/>
                          </a:solidFill>
                          <a:effectLst/>
                          <a:latin typeface="Arial" panose="020B0604020202020204" pitchFamily="34" charset="0"/>
                        </a:rPr>
                        <a:t>1.000</a:t>
                      </a:r>
                    </a:p>
                  </a:txBody>
                  <a:tcPr marL="9525" marR="9525" marT="9525" marB="0">
                    <a:lnL>
                      <a:noFill/>
                    </a:lnL>
                    <a:lnR>
                      <a:noFill/>
                    </a:lnR>
                    <a:lnT>
                      <a:noFill/>
                    </a:lnT>
                    <a:lnB w="6350" cap="flat" cmpd="sng" algn="ctr">
                      <a:solidFill>
                        <a:srgbClr val="156082"/>
                      </a:solidFill>
                      <a:prstDash val="solid"/>
                      <a:round/>
                      <a:headEnd type="none" w="med" len="med"/>
                      <a:tailEnd type="none" w="med" len="med"/>
                    </a:lnB>
                    <a:solidFill>
                      <a:srgbClr val="C0E6F5"/>
                    </a:solidFill>
                  </a:tcPr>
                </a:tc>
                <a:tc>
                  <a:txBody>
                    <a:bodyPr/>
                    <a:lstStyle/>
                    <a:p>
                      <a:pPr algn="ctr" fontAlgn="t"/>
                      <a:r>
                        <a:rPr lang="en-US" sz="1400" b="0" i="0" u="none" strike="noStrike" dirty="0">
                          <a:solidFill>
                            <a:srgbClr val="104861"/>
                          </a:solidFill>
                          <a:effectLst/>
                          <a:latin typeface="Arial" panose="020B0604020202020204" pitchFamily="34" charset="0"/>
                        </a:rPr>
                        <a:t>B2401C01</a:t>
                      </a:r>
                    </a:p>
                  </a:txBody>
                  <a:tcPr marL="9525" marR="9525" marT="9525" marB="0">
                    <a:lnL>
                      <a:noFill/>
                    </a:lnL>
                    <a:lnR>
                      <a:noFill/>
                    </a:lnR>
                    <a:lnT>
                      <a:noFill/>
                    </a:lnT>
                    <a:lnB w="6350" cap="flat" cmpd="sng" algn="ctr">
                      <a:solidFill>
                        <a:srgbClr val="156082"/>
                      </a:solidFill>
                      <a:prstDash val="solid"/>
                      <a:round/>
                      <a:headEnd type="none" w="med" len="med"/>
                      <a:tailEnd type="none" w="med" len="med"/>
                    </a:lnB>
                    <a:solidFill>
                      <a:srgbClr val="C0E6F5"/>
                    </a:solidFill>
                  </a:tcPr>
                </a:tc>
                <a:extLst>
                  <a:ext uri="{0D108BD9-81ED-4DB2-BD59-A6C34878D82A}">
                    <a16:rowId xmlns:a16="http://schemas.microsoft.com/office/drawing/2014/main" val="3870431628"/>
                  </a:ext>
                </a:extLst>
              </a:tr>
            </a:tbl>
          </a:graphicData>
        </a:graphic>
      </p:graphicFrame>
    </p:spTree>
    <p:extLst>
      <p:ext uri="{BB962C8B-B14F-4D97-AF65-F5344CB8AC3E}">
        <p14:creationId xmlns:p14="http://schemas.microsoft.com/office/powerpoint/2010/main" val="36709153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50</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44 of 67</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9280"/>
          <a:stretch/>
        </p:blipFill>
        <p:spPr>
          <a:xfrm>
            <a:off x="628650" y="674132"/>
            <a:ext cx="5478752" cy="3316843"/>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40185" r="8472" b="21852"/>
          <a:stretch/>
        </p:blipFill>
        <p:spPr>
          <a:xfrm rot="5400000">
            <a:off x="6014276" y="1816655"/>
            <a:ext cx="3316844" cy="1031795"/>
          </a:xfrm>
          <a:prstGeom prst="rect">
            <a:avLst/>
          </a:prstGeom>
        </p:spPr>
      </p:pic>
      <p:sp>
        <p:nvSpPr>
          <p:cNvPr id="8" name="Oval 7"/>
          <p:cNvSpPr/>
          <p:nvPr/>
        </p:nvSpPr>
        <p:spPr>
          <a:xfrm>
            <a:off x="3886200" y="1552575"/>
            <a:ext cx="1704975" cy="12763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33425" y="4804332"/>
            <a:ext cx="7677150"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From the main harness, hook up the branch labeled LIMIT SWITCH to the switch on the scrub deck actuator with the blue cable to the left terminal and the brown cable to the lower right terminal on the switch as shown above</a:t>
            </a:r>
          </a:p>
        </p:txBody>
      </p:sp>
    </p:spTree>
    <p:extLst>
      <p:ext uri="{BB962C8B-B14F-4D97-AF65-F5344CB8AC3E}">
        <p14:creationId xmlns:p14="http://schemas.microsoft.com/office/powerpoint/2010/main" val="28730927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51</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45 of 67</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00013" y="1176853"/>
            <a:ext cx="5829300" cy="4371975"/>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46945" t="37777" r="15278" b="23704"/>
          <a:stretch/>
        </p:blipFill>
        <p:spPr>
          <a:xfrm rot="5400000">
            <a:off x="5493745" y="774222"/>
            <a:ext cx="2771259" cy="2119198"/>
          </a:xfrm>
          <a:prstGeom prst="rect">
            <a:avLst/>
          </a:prstGeom>
        </p:spPr>
      </p:pic>
      <p:sp>
        <p:nvSpPr>
          <p:cNvPr id="8" name="Oval 7"/>
          <p:cNvSpPr/>
          <p:nvPr/>
        </p:nvSpPr>
        <p:spPr>
          <a:xfrm>
            <a:off x="1581150" y="3590925"/>
            <a:ext cx="1543050" cy="14859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19250" y="5215492"/>
            <a:ext cx="1066800" cy="307777"/>
          </a:xfrm>
          <a:prstGeom prst="rect">
            <a:avLst/>
          </a:prstGeom>
          <a:solidFill>
            <a:srgbClr val="00FF00"/>
          </a:solidFill>
        </p:spPr>
        <p:txBody>
          <a:bodyPr wrap="square" rtlCol="0">
            <a:spAutoFit/>
          </a:bodyPr>
          <a:lstStyle/>
          <a:p>
            <a:pPr algn="ctr"/>
            <a:r>
              <a:rPr lang="en-US" sz="1400" dirty="0"/>
              <a:t>Deck Power</a:t>
            </a:r>
          </a:p>
        </p:txBody>
      </p:sp>
      <p:cxnSp>
        <p:nvCxnSpPr>
          <p:cNvPr id="11" name="Straight Arrow Connector 10"/>
          <p:cNvCxnSpPr/>
          <p:nvPr/>
        </p:nvCxnSpPr>
        <p:spPr>
          <a:xfrm flipV="1">
            <a:off x="2152650" y="4591050"/>
            <a:ext cx="47625" cy="56463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305175" y="4026098"/>
            <a:ext cx="1238250" cy="307777"/>
          </a:xfrm>
          <a:prstGeom prst="rect">
            <a:avLst/>
          </a:prstGeom>
          <a:solidFill>
            <a:srgbClr val="00FF00"/>
          </a:solidFill>
        </p:spPr>
        <p:txBody>
          <a:bodyPr wrap="square" rtlCol="0">
            <a:spAutoFit/>
          </a:bodyPr>
          <a:lstStyle/>
          <a:p>
            <a:pPr algn="ctr"/>
            <a:r>
              <a:rPr lang="en-US" sz="1400" dirty="0"/>
              <a:t>Deck Actuator</a:t>
            </a:r>
          </a:p>
        </p:txBody>
      </p:sp>
      <p:cxnSp>
        <p:nvCxnSpPr>
          <p:cNvPr id="14" name="Straight Arrow Connector 13"/>
          <p:cNvCxnSpPr>
            <a:stCxn id="12" idx="1"/>
          </p:cNvCxnSpPr>
          <p:nvPr/>
        </p:nvCxnSpPr>
        <p:spPr>
          <a:xfrm flipH="1" flipV="1">
            <a:off x="2524125" y="4179986"/>
            <a:ext cx="781050"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219700" y="4310848"/>
            <a:ext cx="3762375"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deck power to the red and black cable coming off of the actuator</a:t>
            </a:r>
          </a:p>
          <a:p>
            <a:pPr marL="285750" indent="-285750">
              <a:buFont typeface="Arial" panose="020B0604020202020204" pitchFamily="34" charset="0"/>
              <a:buChar char="•"/>
            </a:pPr>
            <a:r>
              <a:rPr lang="en-US" sz="1400" dirty="0"/>
              <a:t>Connect the deck actuator to the grey cable coming off of the actuator</a:t>
            </a:r>
          </a:p>
        </p:txBody>
      </p:sp>
      <p:sp>
        <p:nvSpPr>
          <p:cNvPr id="16" name="TextBox 15"/>
          <p:cNvSpPr txBox="1"/>
          <p:nvPr/>
        </p:nvSpPr>
        <p:spPr>
          <a:xfrm>
            <a:off x="5447389" y="3253135"/>
            <a:ext cx="2863970" cy="307777"/>
          </a:xfrm>
          <a:prstGeom prst="rect">
            <a:avLst/>
          </a:prstGeom>
          <a:solidFill>
            <a:srgbClr val="FFFF00"/>
          </a:solidFill>
        </p:spPr>
        <p:txBody>
          <a:bodyPr wrap="square" rtlCol="0">
            <a:spAutoFit/>
          </a:bodyPr>
          <a:lstStyle/>
          <a:p>
            <a:pPr algn="ctr"/>
            <a:r>
              <a:rPr lang="en-US" sz="1400" dirty="0"/>
              <a:t>Neatly secure loose wire with zip ties </a:t>
            </a:r>
          </a:p>
        </p:txBody>
      </p:sp>
    </p:spTree>
    <p:extLst>
      <p:ext uri="{BB962C8B-B14F-4D97-AF65-F5344CB8AC3E}">
        <p14:creationId xmlns:p14="http://schemas.microsoft.com/office/powerpoint/2010/main" val="41504268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56866" y="1066444"/>
            <a:ext cx="5690601" cy="4267950"/>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52</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46 of 67</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31287"/>
          <a:stretch/>
        </p:blipFill>
        <p:spPr>
          <a:xfrm rot="5400000">
            <a:off x="5180077" y="2501790"/>
            <a:ext cx="3391640" cy="3701933"/>
          </a:xfrm>
          <a:prstGeom prst="rect">
            <a:avLst/>
          </a:prstGeom>
        </p:spPr>
      </p:pic>
      <p:sp>
        <p:nvSpPr>
          <p:cNvPr id="8" name="Oval 7"/>
          <p:cNvSpPr/>
          <p:nvPr/>
        </p:nvSpPr>
        <p:spPr>
          <a:xfrm>
            <a:off x="818486" y="3004929"/>
            <a:ext cx="1958196" cy="1104181"/>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509462" y="3037956"/>
            <a:ext cx="474453" cy="4572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029971" y="3037956"/>
            <a:ext cx="474453" cy="4572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896323" y="4038621"/>
            <a:ext cx="1086928" cy="138885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025520" y="4928619"/>
            <a:ext cx="586596" cy="552091"/>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41872" y="6048576"/>
            <a:ext cx="7660256" cy="30777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blue wires from harness (719404) to the blue wires circled in the pictures on the right</a:t>
            </a:r>
          </a:p>
        </p:txBody>
      </p:sp>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45523" t="36188" r="36238" b="15678"/>
          <a:stretch/>
        </p:blipFill>
        <p:spPr>
          <a:xfrm rot="5400000">
            <a:off x="5806199" y="-692474"/>
            <a:ext cx="2139395" cy="4234535"/>
          </a:xfrm>
          <a:prstGeom prst="rect">
            <a:avLst/>
          </a:prstGeom>
        </p:spPr>
      </p:pic>
      <p:sp>
        <p:nvSpPr>
          <p:cNvPr id="16" name="Oval 15"/>
          <p:cNvSpPr/>
          <p:nvPr/>
        </p:nvSpPr>
        <p:spPr>
          <a:xfrm>
            <a:off x="6185141" y="810883"/>
            <a:ext cx="690756" cy="71599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7486650" y="1062484"/>
            <a:ext cx="785005" cy="724618"/>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16" idx="4"/>
            <a:endCxn id="11" idx="0"/>
          </p:cNvCxnSpPr>
          <p:nvPr/>
        </p:nvCxnSpPr>
        <p:spPr>
          <a:xfrm flipH="1">
            <a:off x="6267198" y="1526875"/>
            <a:ext cx="263321" cy="151108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7" idx="4"/>
            <a:endCxn id="10" idx="0"/>
          </p:cNvCxnSpPr>
          <p:nvPr/>
        </p:nvCxnSpPr>
        <p:spPr>
          <a:xfrm flipH="1">
            <a:off x="7746689" y="1787102"/>
            <a:ext cx="132464" cy="125085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60640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10791" y="869275"/>
            <a:ext cx="5476875" cy="4107656"/>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53</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47 of 67</a:t>
            </a: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5351" t="41589" r="10864" b="5140"/>
          <a:stretch/>
        </p:blipFill>
        <p:spPr>
          <a:xfrm rot="5400000">
            <a:off x="6157100" y="742688"/>
            <a:ext cx="2987061" cy="1871017"/>
          </a:xfrm>
          <a:prstGeom prst="rect">
            <a:avLst/>
          </a:prstGeom>
        </p:spPr>
      </p:pic>
      <p:sp>
        <p:nvSpPr>
          <p:cNvPr id="13" name="Oval 12"/>
          <p:cNvSpPr/>
          <p:nvPr/>
        </p:nvSpPr>
        <p:spPr>
          <a:xfrm>
            <a:off x="2295525" y="1678196"/>
            <a:ext cx="733424" cy="110310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endCxn id="13" idx="5"/>
          </p:cNvCxnSpPr>
          <p:nvPr/>
        </p:nvCxnSpPr>
        <p:spPr>
          <a:xfrm flipH="1" flipV="1">
            <a:off x="2921542" y="2619754"/>
            <a:ext cx="233613" cy="80290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429122" y="4071542"/>
            <a:ext cx="4572000"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From harness (719450), cut the female QC off of the brown/white wire and replace it with larger female QC (740366) </a:t>
            </a:r>
          </a:p>
          <a:p>
            <a:pPr marL="742950" lvl="1" indent="-285750">
              <a:buFont typeface="Arial" panose="020B0604020202020204" pitchFamily="34" charset="0"/>
              <a:buChar char="•"/>
            </a:pPr>
            <a:r>
              <a:rPr lang="en-US" sz="1400" dirty="0"/>
              <a:t>Brown/white wire is located on the “R6” branch of (719450)</a:t>
            </a:r>
          </a:p>
          <a:p>
            <a:pPr marL="285750" indent="-285750">
              <a:buFont typeface="Arial" panose="020B0604020202020204" pitchFamily="34" charset="0"/>
              <a:buChar char="•"/>
            </a:pPr>
            <a:r>
              <a:rPr lang="en-US" sz="1400" dirty="0"/>
              <a:t>Connect brown/white wire to the R6 relay white wire </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688303" y="3789365"/>
            <a:ext cx="2933702" cy="2200276"/>
          </a:xfrm>
          <a:prstGeom prst="rect">
            <a:avLst/>
          </a:prstGeom>
        </p:spPr>
      </p:pic>
      <p:sp>
        <p:nvSpPr>
          <p:cNvPr id="12" name="Rectangle 11"/>
          <p:cNvSpPr/>
          <p:nvPr/>
        </p:nvSpPr>
        <p:spPr>
          <a:xfrm>
            <a:off x="2055017" y="3422652"/>
            <a:ext cx="2200276" cy="293370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819400" y="4514850"/>
            <a:ext cx="752475" cy="10001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rotWithShape="1">
          <a:blip r:embed="rId5" cstate="print">
            <a:extLst>
              <a:ext uri="{28A0092B-C50C-407E-A947-70E740481C1C}">
                <a14:useLocalDpi xmlns:a14="http://schemas.microsoft.com/office/drawing/2010/main" val="0"/>
              </a:ext>
            </a:extLst>
          </a:blip>
          <a:srcRect l="6111" t="23147" r="8195" b="3704"/>
          <a:stretch/>
        </p:blipFill>
        <p:spPr>
          <a:xfrm rot="5400000">
            <a:off x="3954957" y="722356"/>
            <a:ext cx="2986683" cy="1912057"/>
          </a:xfrm>
          <a:prstGeom prst="rect">
            <a:avLst/>
          </a:prstGeom>
        </p:spPr>
      </p:pic>
      <p:sp>
        <p:nvSpPr>
          <p:cNvPr id="16" name="TextBox 15"/>
          <p:cNvSpPr txBox="1"/>
          <p:nvPr/>
        </p:nvSpPr>
        <p:spPr>
          <a:xfrm>
            <a:off x="7810500" y="1233066"/>
            <a:ext cx="460476" cy="261610"/>
          </a:xfrm>
          <a:prstGeom prst="rect">
            <a:avLst/>
          </a:prstGeom>
          <a:solidFill>
            <a:schemeClr val="bg1"/>
          </a:solidFill>
          <a:ln>
            <a:solidFill>
              <a:schemeClr val="accent4">
                <a:lumMod val="50000"/>
              </a:schemeClr>
            </a:solidFill>
          </a:ln>
        </p:spPr>
        <p:txBody>
          <a:bodyPr wrap="square" rtlCol="0">
            <a:spAutoFit/>
          </a:bodyPr>
          <a:lstStyle/>
          <a:p>
            <a:pPr algn="ctr"/>
            <a:r>
              <a:rPr lang="en-US" sz="1100" dirty="0"/>
              <a:t>#54</a:t>
            </a:r>
          </a:p>
        </p:txBody>
      </p:sp>
      <p:cxnSp>
        <p:nvCxnSpPr>
          <p:cNvPr id="8" name="Straight Arrow Connector 7"/>
          <p:cNvCxnSpPr>
            <a:stCxn id="16" idx="1"/>
          </p:cNvCxnSpPr>
          <p:nvPr/>
        </p:nvCxnSpPr>
        <p:spPr>
          <a:xfrm flipH="1">
            <a:off x="7486650" y="1363871"/>
            <a:ext cx="323850" cy="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7053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54</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48 of 67</a:t>
            </a:r>
          </a:p>
        </p:txBody>
      </p:sp>
      <p:sp>
        <p:nvSpPr>
          <p:cNvPr id="8" name="TextBox 7"/>
          <p:cNvSpPr txBox="1"/>
          <p:nvPr/>
        </p:nvSpPr>
        <p:spPr>
          <a:xfrm>
            <a:off x="3968353" y="4428309"/>
            <a:ext cx="5175647" cy="2031325"/>
          </a:xfrm>
          <a:prstGeom prst="rect">
            <a:avLst/>
          </a:prstGeom>
          <a:noFill/>
        </p:spPr>
        <p:txBody>
          <a:bodyPr wrap="square" rtlCol="0">
            <a:spAutoFit/>
          </a:bodyPr>
          <a:lstStyle/>
          <a:p>
            <a:pPr marL="285750" indent="-285750">
              <a:buFont typeface="Arial" panose="020B0604020202020204" pitchFamily="34" charset="0"/>
              <a:buChar char="•"/>
            </a:pPr>
            <a:r>
              <a:rPr lang="en-US" sz="1400" dirty="0"/>
              <a:t>Plug the rest of the wires from the R6 branch into the R6 relay in the following order:</a:t>
            </a:r>
          </a:p>
          <a:p>
            <a:pPr marL="742950" lvl="1" indent="-285750">
              <a:buFont typeface="Arial" panose="020B0604020202020204" pitchFamily="34" charset="0"/>
              <a:buChar char="•"/>
            </a:pPr>
            <a:r>
              <a:rPr lang="en-US" sz="1400" dirty="0"/>
              <a:t>Dual orange/blue (292) = bottom left (1) </a:t>
            </a:r>
          </a:p>
          <a:p>
            <a:pPr marL="742950" lvl="1" indent="-285750">
              <a:buFont typeface="Arial" panose="020B0604020202020204" pitchFamily="34" charset="0"/>
              <a:buChar char="•"/>
            </a:pPr>
            <a:r>
              <a:rPr lang="en-US" sz="1400" dirty="0"/>
              <a:t>Dual brown/yellow (290A) = next to dual orange/blue on bottom (4)</a:t>
            </a:r>
          </a:p>
          <a:p>
            <a:pPr marL="742950" lvl="1" indent="-285750">
              <a:buFont typeface="Arial" panose="020B0604020202020204" pitchFamily="34" charset="0"/>
              <a:buChar char="•"/>
            </a:pPr>
            <a:r>
              <a:rPr lang="en-US" sz="1400" dirty="0"/>
              <a:t>Singular brown/yellow connected to dual (290)= top left (3)</a:t>
            </a:r>
          </a:p>
          <a:p>
            <a:pPr marL="742950" lvl="1" indent="-285750">
              <a:buFont typeface="Arial" panose="020B0604020202020204" pitchFamily="34" charset="0"/>
              <a:buChar char="•"/>
            </a:pPr>
            <a:r>
              <a:rPr lang="en-US" sz="1400" dirty="0"/>
              <a:t>Singular orange/blue (292A) = next to singular brown yellow on top (6)</a:t>
            </a: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16384" t="13927" r="30697" b="15515"/>
          <a:stretch/>
        </p:blipFill>
        <p:spPr>
          <a:xfrm>
            <a:off x="4311253" y="25520"/>
            <a:ext cx="4293394" cy="4293395"/>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44" t="22963" r="7222" b="4259"/>
          <a:stretch/>
        </p:blipFill>
        <p:spPr>
          <a:xfrm>
            <a:off x="789381" y="468447"/>
            <a:ext cx="2447928" cy="1556691"/>
          </a:xfrm>
          <a:prstGeom prst="rect">
            <a:avLst/>
          </a:prstGeom>
        </p:spPr>
      </p:pic>
      <p:sp>
        <p:nvSpPr>
          <p:cNvPr id="12" name="Oval 11"/>
          <p:cNvSpPr/>
          <p:nvPr/>
        </p:nvSpPr>
        <p:spPr>
          <a:xfrm>
            <a:off x="5103020" y="2711919"/>
            <a:ext cx="466725" cy="729560"/>
          </a:xfrm>
          <a:prstGeom prst="ellipse">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088733" y="2750019"/>
            <a:ext cx="445292" cy="76765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424490" y="1114374"/>
            <a:ext cx="504824" cy="60007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414964" y="1038174"/>
            <a:ext cx="514350" cy="638175"/>
          </a:xfrm>
          <a:prstGeom prst="ellipse">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991101" y="1038174"/>
            <a:ext cx="414337" cy="63817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991101" y="1114374"/>
            <a:ext cx="423862" cy="676275"/>
          </a:xfrm>
          <a:prstGeom prst="ellipse">
            <a:avLst/>
          </a:pr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569745" y="2729759"/>
            <a:ext cx="431005" cy="63817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584032" y="2805959"/>
            <a:ext cx="416718" cy="676275"/>
          </a:xfrm>
          <a:prstGeom prst="ellipse">
            <a:avLst/>
          </a:pr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370910" y="405573"/>
            <a:ext cx="602457" cy="261610"/>
          </a:xfrm>
          <a:prstGeom prst="rect">
            <a:avLst/>
          </a:prstGeom>
          <a:solidFill>
            <a:srgbClr val="0066FF"/>
          </a:solidFill>
          <a:ln>
            <a:solidFill>
              <a:srgbClr val="FFC000"/>
            </a:solidFill>
          </a:ln>
        </p:spPr>
        <p:txBody>
          <a:bodyPr wrap="square" rtlCol="0">
            <a:spAutoFit/>
          </a:bodyPr>
          <a:lstStyle/>
          <a:p>
            <a:pPr algn="ctr"/>
            <a:r>
              <a:rPr lang="en-US" sz="1100" dirty="0">
                <a:solidFill>
                  <a:schemeClr val="bg1"/>
                </a:solidFill>
              </a:rPr>
              <a:t>#292A</a:t>
            </a:r>
          </a:p>
        </p:txBody>
      </p:sp>
      <p:sp>
        <p:nvSpPr>
          <p:cNvPr id="23" name="TextBox 22"/>
          <p:cNvSpPr txBox="1"/>
          <p:nvPr/>
        </p:nvSpPr>
        <p:spPr>
          <a:xfrm>
            <a:off x="4322864" y="1321706"/>
            <a:ext cx="481013" cy="261610"/>
          </a:xfrm>
          <a:prstGeom prst="rect">
            <a:avLst/>
          </a:prstGeom>
          <a:solidFill>
            <a:schemeClr val="accent4">
              <a:lumMod val="50000"/>
            </a:schemeClr>
          </a:solidFill>
          <a:ln>
            <a:solidFill>
              <a:srgbClr val="FFFF00"/>
            </a:solidFill>
          </a:ln>
        </p:spPr>
        <p:txBody>
          <a:bodyPr wrap="square" rtlCol="0">
            <a:spAutoFit/>
          </a:bodyPr>
          <a:lstStyle/>
          <a:p>
            <a:pPr algn="ctr"/>
            <a:r>
              <a:rPr lang="en-US" sz="1100" dirty="0">
                <a:solidFill>
                  <a:schemeClr val="bg1"/>
                </a:solidFill>
              </a:rPr>
              <a:t>#290</a:t>
            </a:r>
          </a:p>
        </p:txBody>
      </p:sp>
      <p:sp>
        <p:nvSpPr>
          <p:cNvPr id="24" name="TextBox 23"/>
          <p:cNvSpPr txBox="1"/>
          <p:nvPr/>
        </p:nvSpPr>
        <p:spPr>
          <a:xfrm>
            <a:off x="5499496" y="3729014"/>
            <a:ext cx="585789" cy="261610"/>
          </a:xfrm>
          <a:prstGeom prst="rect">
            <a:avLst/>
          </a:prstGeom>
          <a:solidFill>
            <a:schemeClr val="accent4">
              <a:lumMod val="50000"/>
            </a:schemeClr>
          </a:solidFill>
          <a:ln>
            <a:solidFill>
              <a:srgbClr val="FFFF00"/>
            </a:solidFill>
          </a:ln>
        </p:spPr>
        <p:txBody>
          <a:bodyPr wrap="square" rtlCol="0">
            <a:spAutoFit/>
          </a:bodyPr>
          <a:lstStyle/>
          <a:p>
            <a:pPr algn="ctr"/>
            <a:r>
              <a:rPr lang="en-US" sz="1100" dirty="0">
                <a:solidFill>
                  <a:schemeClr val="bg1"/>
                </a:solidFill>
              </a:rPr>
              <a:t>#290A</a:t>
            </a:r>
          </a:p>
        </p:txBody>
      </p:sp>
      <p:sp>
        <p:nvSpPr>
          <p:cNvPr id="25" name="TextBox 24"/>
          <p:cNvSpPr txBox="1"/>
          <p:nvPr/>
        </p:nvSpPr>
        <p:spPr>
          <a:xfrm>
            <a:off x="4316017" y="3003043"/>
            <a:ext cx="481013" cy="261610"/>
          </a:xfrm>
          <a:prstGeom prst="rect">
            <a:avLst/>
          </a:prstGeom>
          <a:solidFill>
            <a:srgbClr val="0066FF"/>
          </a:solidFill>
          <a:ln>
            <a:solidFill>
              <a:srgbClr val="FFC000"/>
            </a:solidFill>
          </a:ln>
        </p:spPr>
        <p:txBody>
          <a:bodyPr wrap="square" rtlCol="0">
            <a:spAutoFit/>
          </a:bodyPr>
          <a:lstStyle/>
          <a:p>
            <a:pPr algn="ctr"/>
            <a:r>
              <a:rPr lang="en-US" sz="1100" dirty="0">
                <a:solidFill>
                  <a:schemeClr val="bg1"/>
                </a:solidFill>
              </a:rPr>
              <a:t>#292</a:t>
            </a:r>
          </a:p>
        </p:txBody>
      </p:sp>
      <p:cxnSp>
        <p:nvCxnSpPr>
          <p:cNvPr id="27" name="Straight Arrow Connector 26"/>
          <p:cNvCxnSpPr>
            <a:stCxn id="22" idx="2"/>
            <a:endCxn id="15" idx="0"/>
          </p:cNvCxnSpPr>
          <p:nvPr/>
        </p:nvCxnSpPr>
        <p:spPr>
          <a:xfrm>
            <a:off x="5672139" y="667183"/>
            <a:ext cx="0" cy="370991"/>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3"/>
            <a:endCxn id="13" idx="2"/>
          </p:cNvCxnSpPr>
          <p:nvPr/>
        </p:nvCxnSpPr>
        <p:spPr>
          <a:xfrm>
            <a:off x="4797030" y="3133848"/>
            <a:ext cx="291703" cy="1"/>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3" idx="3"/>
            <a:endCxn id="16" idx="2"/>
          </p:cNvCxnSpPr>
          <p:nvPr/>
        </p:nvCxnSpPr>
        <p:spPr>
          <a:xfrm>
            <a:off x="4803877" y="1452511"/>
            <a:ext cx="187224" cy="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4" idx="0"/>
            <a:endCxn id="19" idx="4"/>
          </p:cNvCxnSpPr>
          <p:nvPr/>
        </p:nvCxnSpPr>
        <p:spPr>
          <a:xfrm flipV="1">
            <a:off x="5792391" y="3482234"/>
            <a:ext cx="0" cy="24678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48" name="Picture 47"/>
          <p:cNvPicPr>
            <a:picLocks noChangeAspect="1"/>
          </p:cNvPicPr>
          <p:nvPr/>
        </p:nvPicPr>
        <p:blipFill rotWithShape="1">
          <a:blip r:embed="rId4" cstate="print">
            <a:extLst>
              <a:ext uri="{28A0092B-C50C-407E-A947-70E740481C1C}">
                <a14:useLocalDpi xmlns:a14="http://schemas.microsoft.com/office/drawing/2010/main" val="0"/>
              </a:ext>
            </a:extLst>
          </a:blip>
          <a:srcRect r="15833"/>
          <a:stretch/>
        </p:blipFill>
        <p:spPr>
          <a:xfrm rot="5400000">
            <a:off x="-90918" y="2344020"/>
            <a:ext cx="4208741" cy="3750363"/>
          </a:xfrm>
          <a:prstGeom prst="rect">
            <a:avLst/>
          </a:prstGeom>
        </p:spPr>
      </p:pic>
      <p:sp>
        <p:nvSpPr>
          <p:cNvPr id="49" name="Oval 48"/>
          <p:cNvSpPr/>
          <p:nvPr/>
        </p:nvSpPr>
        <p:spPr>
          <a:xfrm>
            <a:off x="1590675" y="2400300"/>
            <a:ext cx="571500" cy="1041179"/>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4609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55</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49 of 67</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717201" y="1140680"/>
            <a:ext cx="3088049" cy="2316037"/>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6805" t="46668" r="8889" b="8888"/>
          <a:stretch/>
        </p:blipFill>
        <p:spPr>
          <a:xfrm rot="5400000">
            <a:off x="6235195" y="1692778"/>
            <a:ext cx="4139687" cy="1636779"/>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02" y="441324"/>
            <a:ext cx="4953000" cy="3714750"/>
          </a:xfrm>
          <a:prstGeom prst="rect">
            <a:avLst/>
          </a:prstGeom>
        </p:spPr>
      </p:pic>
      <p:sp>
        <p:nvSpPr>
          <p:cNvPr id="11" name="Oval 10"/>
          <p:cNvSpPr/>
          <p:nvPr/>
        </p:nvSpPr>
        <p:spPr>
          <a:xfrm>
            <a:off x="3105150" y="2257426"/>
            <a:ext cx="819150" cy="8001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103207" y="754674"/>
            <a:ext cx="2316037" cy="3088049"/>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stCxn id="12" idx="1"/>
            <a:endCxn id="11" idx="6"/>
          </p:cNvCxnSpPr>
          <p:nvPr/>
        </p:nvCxnSpPr>
        <p:spPr>
          <a:xfrm flipH="1">
            <a:off x="3924300" y="2298699"/>
            <a:ext cx="1178907" cy="35877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5724525" y="1590675"/>
            <a:ext cx="904875" cy="8763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762000" y="4991628"/>
            <a:ext cx="7620000"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From harness (719450), cut the female QC off of the yellow wire and replace it with larger female QC (740366) </a:t>
            </a:r>
          </a:p>
          <a:p>
            <a:pPr marL="742950" lvl="1" indent="-285750">
              <a:buFont typeface="Arial" panose="020B0604020202020204" pitchFamily="34" charset="0"/>
              <a:buChar char="•"/>
            </a:pPr>
            <a:r>
              <a:rPr lang="en-US" sz="1400" dirty="0"/>
              <a:t>Yellow wire is located on the “R8” branch of (719450)</a:t>
            </a:r>
          </a:p>
          <a:p>
            <a:pPr marL="285750" indent="-285750">
              <a:buFont typeface="Arial" panose="020B0604020202020204" pitchFamily="34" charset="0"/>
              <a:buChar char="•"/>
            </a:pPr>
            <a:r>
              <a:rPr lang="en-US" sz="1400" dirty="0"/>
              <a:t>Connect yellow wire (80) to the R8 relay white wire (A)</a:t>
            </a:r>
          </a:p>
        </p:txBody>
      </p:sp>
      <p:sp>
        <p:nvSpPr>
          <p:cNvPr id="15" name="TextBox 14"/>
          <p:cNvSpPr txBox="1"/>
          <p:nvPr/>
        </p:nvSpPr>
        <p:spPr>
          <a:xfrm>
            <a:off x="5817393" y="2657476"/>
            <a:ext cx="602457" cy="261610"/>
          </a:xfrm>
          <a:prstGeom prst="rect">
            <a:avLst/>
          </a:prstGeom>
          <a:solidFill>
            <a:srgbClr val="FFFF00"/>
          </a:solidFill>
          <a:ln>
            <a:solidFill>
              <a:srgbClr val="FFFF00"/>
            </a:solidFill>
          </a:ln>
        </p:spPr>
        <p:txBody>
          <a:bodyPr wrap="square" rtlCol="0">
            <a:spAutoFit/>
          </a:bodyPr>
          <a:lstStyle/>
          <a:p>
            <a:pPr algn="ctr"/>
            <a:r>
              <a:rPr lang="en-US" sz="1100" dirty="0"/>
              <a:t>#80</a:t>
            </a:r>
          </a:p>
        </p:txBody>
      </p:sp>
      <p:cxnSp>
        <p:nvCxnSpPr>
          <p:cNvPr id="9" name="Straight Arrow Connector 8"/>
          <p:cNvCxnSpPr>
            <a:stCxn id="15" idx="1"/>
          </p:cNvCxnSpPr>
          <p:nvPr/>
        </p:nvCxnSpPr>
        <p:spPr>
          <a:xfrm flipH="1" flipV="1">
            <a:off x="5509784" y="2657476"/>
            <a:ext cx="307609" cy="130805"/>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7867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13050" r="15074"/>
          <a:stretch/>
        </p:blipFill>
        <p:spPr>
          <a:xfrm rot="10800000">
            <a:off x="4994807" y="1922123"/>
            <a:ext cx="3700463" cy="3861352"/>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56</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50 of 67</a:t>
            </a:r>
          </a:p>
        </p:txBody>
      </p:sp>
      <p:sp>
        <p:nvSpPr>
          <p:cNvPr id="6" name="TextBox 5"/>
          <p:cNvSpPr txBox="1"/>
          <p:nvPr/>
        </p:nvSpPr>
        <p:spPr>
          <a:xfrm>
            <a:off x="2162175" y="5833133"/>
            <a:ext cx="4819650"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Plug the green/black wire (358) from the R8 branch into the R8 relay on the bottom directly next to the white wire (7)</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5833"/>
          <a:stretch/>
        </p:blipFill>
        <p:spPr>
          <a:xfrm rot="5400000">
            <a:off x="-251894" y="793794"/>
            <a:ext cx="5101710" cy="4546078"/>
          </a:xfrm>
          <a:prstGeom prst="rect">
            <a:avLst/>
          </a:prstGeom>
        </p:spPr>
      </p:pic>
      <p:sp>
        <p:nvSpPr>
          <p:cNvPr id="9" name="Oval 8"/>
          <p:cNvSpPr/>
          <p:nvPr/>
        </p:nvSpPr>
        <p:spPr>
          <a:xfrm>
            <a:off x="2298961" y="742950"/>
            <a:ext cx="663314" cy="13525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6805" t="46668" r="8889" b="8888"/>
          <a:stretch/>
        </p:blipFill>
        <p:spPr>
          <a:xfrm>
            <a:off x="5331982" y="510192"/>
            <a:ext cx="3026113" cy="1196486"/>
          </a:xfrm>
          <a:prstGeom prst="rect">
            <a:avLst/>
          </a:prstGeom>
        </p:spPr>
      </p:pic>
      <p:sp>
        <p:nvSpPr>
          <p:cNvPr id="16" name="Oval 15"/>
          <p:cNvSpPr/>
          <p:nvPr/>
        </p:nvSpPr>
        <p:spPr>
          <a:xfrm>
            <a:off x="6705600" y="3933825"/>
            <a:ext cx="609600" cy="8477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705600" y="4025106"/>
            <a:ext cx="609600" cy="8477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6705600" y="5129785"/>
            <a:ext cx="602457" cy="261610"/>
          </a:xfrm>
          <a:prstGeom prst="rect">
            <a:avLst/>
          </a:prstGeom>
          <a:solidFill>
            <a:schemeClr val="tx1"/>
          </a:solidFill>
          <a:ln>
            <a:solidFill>
              <a:srgbClr val="00FF00"/>
            </a:solidFill>
          </a:ln>
        </p:spPr>
        <p:txBody>
          <a:bodyPr wrap="square" rtlCol="0">
            <a:spAutoFit/>
          </a:bodyPr>
          <a:lstStyle/>
          <a:p>
            <a:pPr algn="ctr"/>
            <a:r>
              <a:rPr lang="en-US" sz="1100" dirty="0">
                <a:solidFill>
                  <a:schemeClr val="bg1"/>
                </a:solidFill>
              </a:rPr>
              <a:t>#358</a:t>
            </a:r>
          </a:p>
        </p:txBody>
      </p:sp>
      <p:cxnSp>
        <p:nvCxnSpPr>
          <p:cNvPr id="20" name="Straight Arrow Connector 19"/>
          <p:cNvCxnSpPr>
            <a:stCxn id="18" idx="0"/>
            <a:endCxn id="17" idx="4"/>
          </p:cNvCxnSpPr>
          <p:nvPr/>
        </p:nvCxnSpPr>
        <p:spPr>
          <a:xfrm flipV="1">
            <a:off x="7006829" y="4872831"/>
            <a:ext cx="3571" cy="25695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0845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57</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51 of 67</a:t>
            </a:r>
          </a:p>
        </p:txBody>
      </p:sp>
      <p:sp>
        <p:nvSpPr>
          <p:cNvPr id="6" name="TextBox 5"/>
          <p:cNvSpPr txBox="1"/>
          <p:nvPr/>
        </p:nvSpPr>
        <p:spPr>
          <a:xfrm>
            <a:off x="762000" y="4944267"/>
            <a:ext cx="7620000"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From harness (719450), cut the female QC off of the green wire and replace it with larger female QC (740366) </a:t>
            </a:r>
          </a:p>
          <a:p>
            <a:pPr marL="742950" lvl="1" indent="-285750">
              <a:buFont typeface="Arial" panose="020B0604020202020204" pitchFamily="34" charset="0"/>
              <a:buChar char="•"/>
            </a:pPr>
            <a:r>
              <a:rPr lang="en-US" sz="1400" dirty="0"/>
              <a:t>Green wire is located on the “R9” branch of (719450)</a:t>
            </a:r>
          </a:p>
          <a:p>
            <a:pPr marL="285750" indent="-285750">
              <a:buFont typeface="Arial" panose="020B0604020202020204" pitchFamily="34" charset="0"/>
              <a:buChar char="•"/>
            </a:pPr>
            <a:r>
              <a:rPr lang="en-US" sz="1400" dirty="0"/>
              <a:t>Connect green wire (86) to the R9 relay white wire (A)</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0926" r="4445" b="5185"/>
          <a:stretch/>
        </p:blipFill>
        <p:spPr>
          <a:xfrm rot="5400000">
            <a:off x="6648449" y="2053758"/>
            <a:ext cx="3733800" cy="993147"/>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845"/>
          <a:stretch/>
        </p:blipFill>
        <p:spPr>
          <a:xfrm>
            <a:off x="95250" y="614376"/>
            <a:ext cx="5067300" cy="3871913"/>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857112" y="1250169"/>
            <a:ext cx="3467100" cy="2600325"/>
          </a:xfrm>
          <a:prstGeom prst="rect">
            <a:avLst/>
          </a:prstGeom>
        </p:spPr>
      </p:pic>
      <p:sp>
        <p:nvSpPr>
          <p:cNvPr id="10" name="Oval 9"/>
          <p:cNvSpPr/>
          <p:nvPr/>
        </p:nvSpPr>
        <p:spPr>
          <a:xfrm>
            <a:off x="6543674" y="1724025"/>
            <a:ext cx="904875" cy="9525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290499" y="816781"/>
            <a:ext cx="2600326" cy="3467101"/>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790950" y="2743200"/>
            <a:ext cx="771525" cy="7715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stCxn id="9" idx="2"/>
            <a:endCxn id="12" idx="7"/>
          </p:cNvCxnSpPr>
          <p:nvPr/>
        </p:nvCxnSpPr>
        <p:spPr>
          <a:xfrm flipH="1">
            <a:off x="4449488" y="2550332"/>
            <a:ext cx="841012" cy="30585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728220" y="2998157"/>
            <a:ext cx="535782" cy="261610"/>
          </a:xfrm>
          <a:prstGeom prst="rect">
            <a:avLst/>
          </a:prstGeom>
          <a:solidFill>
            <a:srgbClr val="00FF00"/>
          </a:solidFill>
          <a:ln>
            <a:solidFill>
              <a:srgbClr val="00FF00"/>
            </a:solidFill>
          </a:ln>
        </p:spPr>
        <p:txBody>
          <a:bodyPr wrap="square" rtlCol="0">
            <a:spAutoFit/>
          </a:bodyPr>
          <a:lstStyle/>
          <a:p>
            <a:pPr algn="ctr"/>
            <a:r>
              <a:rPr lang="en-US" sz="1100" dirty="0"/>
              <a:t>#86</a:t>
            </a:r>
          </a:p>
        </p:txBody>
      </p:sp>
      <p:cxnSp>
        <p:nvCxnSpPr>
          <p:cNvPr id="16" name="Straight Arrow Connector 15"/>
          <p:cNvCxnSpPr>
            <a:stCxn id="15" idx="1"/>
          </p:cNvCxnSpPr>
          <p:nvPr/>
        </p:nvCxnSpPr>
        <p:spPr>
          <a:xfrm flipH="1" flipV="1">
            <a:off x="6457950" y="2924175"/>
            <a:ext cx="270270" cy="20478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23121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58</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52 of 67</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845"/>
          <a:stretch/>
        </p:blipFill>
        <p:spPr>
          <a:xfrm>
            <a:off x="66675" y="702747"/>
            <a:ext cx="5067300" cy="3871913"/>
          </a:xfrm>
          <a:prstGeom prst="rect">
            <a:avLst/>
          </a:prstGeom>
        </p:spPr>
      </p:pic>
      <p:sp>
        <p:nvSpPr>
          <p:cNvPr id="8" name="Oval 7"/>
          <p:cNvSpPr/>
          <p:nvPr/>
        </p:nvSpPr>
        <p:spPr>
          <a:xfrm>
            <a:off x="3362325" y="1026597"/>
            <a:ext cx="895350" cy="1287977"/>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09167" y="5504025"/>
            <a:ext cx="5325665"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Plug the red/purple wire (356) from the R9 branch of (719450) into the R9 relay on the bottom directly next to the white wire (7)</a:t>
            </a:r>
          </a:p>
        </p:txBody>
      </p:sp>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t="60926" r="4445" b="5185"/>
          <a:stretch/>
        </p:blipFill>
        <p:spPr>
          <a:xfrm>
            <a:off x="5495924" y="317907"/>
            <a:ext cx="3352799" cy="891805"/>
          </a:xfrm>
          <a:prstGeom prst="rect">
            <a:avLst/>
          </a:prstGeom>
        </p:spPr>
      </p:pic>
      <p:pic>
        <p:nvPicPr>
          <p:cNvPr id="17" name="Picture 16"/>
          <p:cNvPicPr>
            <a:picLocks noChangeAspect="1"/>
          </p:cNvPicPr>
          <p:nvPr/>
        </p:nvPicPr>
        <p:blipFill rotWithShape="1">
          <a:blip r:embed="rId4" cstate="print">
            <a:extLst>
              <a:ext uri="{28A0092B-C50C-407E-A947-70E740481C1C}">
                <a14:useLocalDpi xmlns:a14="http://schemas.microsoft.com/office/drawing/2010/main" val="0"/>
              </a:ext>
            </a:extLst>
          </a:blip>
          <a:srcRect l="9135" t="6539" r="17885"/>
          <a:stretch/>
        </p:blipFill>
        <p:spPr>
          <a:xfrm rot="10800000">
            <a:off x="5251949" y="1485978"/>
            <a:ext cx="3840748" cy="3688940"/>
          </a:xfrm>
          <a:prstGeom prst="rect">
            <a:avLst/>
          </a:prstGeom>
        </p:spPr>
      </p:pic>
      <p:sp>
        <p:nvSpPr>
          <p:cNvPr id="18" name="Oval 17"/>
          <p:cNvSpPr/>
          <p:nvPr/>
        </p:nvSpPr>
        <p:spPr>
          <a:xfrm>
            <a:off x="6867525" y="3543300"/>
            <a:ext cx="619125" cy="8667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867525" y="3657879"/>
            <a:ext cx="619125" cy="866775"/>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6904432" y="4722956"/>
            <a:ext cx="535782" cy="261610"/>
          </a:xfrm>
          <a:prstGeom prst="rect">
            <a:avLst/>
          </a:prstGeom>
          <a:solidFill>
            <a:srgbClr val="7030A0"/>
          </a:solidFill>
          <a:ln>
            <a:solidFill>
              <a:srgbClr val="FF0000"/>
            </a:solidFill>
          </a:ln>
        </p:spPr>
        <p:txBody>
          <a:bodyPr wrap="square" rtlCol="0">
            <a:spAutoFit/>
          </a:bodyPr>
          <a:lstStyle/>
          <a:p>
            <a:pPr algn="ctr"/>
            <a:r>
              <a:rPr lang="en-US" sz="1100" dirty="0">
                <a:solidFill>
                  <a:schemeClr val="bg1"/>
                </a:solidFill>
              </a:rPr>
              <a:t>#356</a:t>
            </a:r>
          </a:p>
        </p:txBody>
      </p:sp>
      <p:cxnSp>
        <p:nvCxnSpPr>
          <p:cNvPr id="22" name="Straight Arrow Connector 21"/>
          <p:cNvCxnSpPr>
            <a:stCxn id="20" idx="0"/>
            <a:endCxn id="19" idx="4"/>
          </p:cNvCxnSpPr>
          <p:nvPr/>
        </p:nvCxnSpPr>
        <p:spPr>
          <a:xfrm flipV="1">
            <a:off x="7172323" y="4524654"/>
            <a:ext cx="4765" cy="1983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6464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59</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53 of 67</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478" t="35744" r="30440" b="24675"/>
          <a:stretch/>
        </p:blipFill>
        <p:spPr>
          <a:xfrm>
            <a:off x="5838055" y="84985"/>
            <a:ext cx="2235424" cy="1250142"/>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r="40503" b="15079"/>
          <a:stretch/>
        </p:blipFill>
        <p:spPr>
          <a:xfrm rot="5400000">
            <a:off x="277283" y="302856"/>
            <a:ext cx="4318097" cy="4622504"/>
          </a:xfrm>
          <a:prstGeom prst="rect">
            <a:avLst/>
          </a:prstGeom>
        </p:spPr>
      </p:pic>
      <p:sp>
        <p:nvSpPr>
          <p:cNvPr id="8" name="Oval 7"/>
          <p:cNvSpPr/>
          <p:nvPr/>
        </p:nvSpPr>
        <p:spPr>
          <a:xfrm>
            <a:off x="1818464" y="455059"/>
            <a:ext cx="734236" cy="1364216"/>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511509" y="5833133"/>
            <a:ext cx="6120981"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Plug the green/black wire (145) from the R4 branch of (719450) into the R4 relay on the bottom directly below the purple wire on the right (5) </a:t>
            </a:r>
          </a:p>
        </p:txBody>
      </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8334" t="3611" r="47292" b="26250"/>
          <a:stretch/>
        </p:blipFill>
        <p:spPr>
          <a:xfrm>
            <a:off x="5158058" y="1447874"/>
            <a:ext cx="3595418" cy="4262173"/>
          </a:xfrm>
          <a:prstGeom prst="rect">
            <a:avLst/>
          </a:prstGeom>
        </p:spPr>
      </p:pic>
      <p:sp>
        <p:nvSpPr>
          <p:cNvPr id="16" name="TextBox 15"/>
          <p:cNvSpPr txBox="1"/>
          <p:nvPr/>
        </p:nvSpPr>
        <p:spPr>
          <a:xfrm>
            <a:off x="5484153" y="3050790"/>
            <a:ext cx="602457" cy="261610"/>
          </a:xfrm>
          <a:prstGeom prst="rect">
            <a:avLst/>
          </a:prstGeom>
          <a:solidFill>
            <a:schemeClr val="tx1"/>
          </a:solidFill>
          <a:ln>
            <a:solidFill>
              <a:srgbClr val="00FF00"/>
            </a:solidFill>
          </a:ln>
        </p:spPr>
        <p:txBody>
          <a:bodyPr wrap="square" rtlCol="0">
            <a:spAutoFit/>
          </a:bodyPr>
          <a:lstStyle/>
          <a:p>
            <a:pPr algn="ctr"/>
            <a:r>
              <a:rPr lang="en-US" sz="1100" dirty="0">
                <a:solidFill>
                  <a:schemeClr val="bg1"/>
                </a:solidFill>
              </a:rPr>
              <a:t>#145</a:t>
            </a:r>
          </a:p>
        </p:txBody>
      </p:sp>
      <p:cxnSp>
        <p:nvCxnSpPr>
          <p:cNvPr id="15" name="Straight Arrow Connector 14"/>
          <p:cNvCxnSpPr>
            <a:stCxn id="16" idx="3"/>
            <a:endCxn id="21" idx="4"/>
          </p:cNvCxnSpPr>
          <p:nvPr/>
        </p:nvCxnSpPr>
        <p:spPr>
          <a:xfrm>
            <a:off x="6086610" y="3181595"/>
            <a:ext cx="928553"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rot="5400000">
            <a:off x="7134225" y="2666452"/>
            <a:ext cx="609600" cy="8477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5400000">
            <a:off x="7134225" y="2757733"/>
            <a:ext cx="609600" cy="8477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0965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1 of 67</a:t>
            </a:r>
          </a:p>
        </p:txBody>
      </p:sp>
      <p:sp>
        <p:nvSpPr>
          <p:cNvPr id="6" name="TextBox 5"/>
          <p:cNvSpPr txBox="1"/>
          <p:nvPr/>
        </p:nvSpPr>
        <p:spPr>
          <a:xfrm>
            <a:off x="5676901" y="-2"/>
            <a:ext cx="3467100" cy="369332"/>
          </a:xfrm>
          <a:prstGeom prst="rect">
            <a:avLst/>
          </a:prstGeom>
          <a:solidFill>
            <a:srgbClr val="FFFF00"/>
          </a:solidFill>
          <a:ln>
            <a:solidFill>
              <a:srgbClr val="FFFF00"/>
            </a:solidFill>
          </a:ln>
        </p:spPr>
        <p:txBody>
          <a:bodyPr wrap="square" rtlCol="0">
            <a:spAutoFit/>
          </a:bodyPr>
          <a:lstStyle/>
          <a:p>
            <a:pPr algn="ctr"/>
            <a:r>
              <a:rPr lang="en-US" dirty="0"/>
              <a:t>*See attached drawings for wiring*</a:t>
            </a:r>
          </a:p>
        </p:txBody>
      </p:sp>
      <p:sp>
        <p:nvSpPr>
          <p:cNvPr id="11" name="Date Placeholder 10"/>
          <p:cNvSpPr>
            <a:spLocks noGrp="1"/>
          </p:cNvSpPr>
          <p:nvPr>
            <p:ph type="dt" sz="half" idx="10"/>
          </p:nvPr>
        </p:nvSpPr>
        <p:spPr/>
        <p:txBody>
          <a:bodyPr/>
          <a:lstStyle/>
          <a:p>
            <a:r>
              <a:rPr lang="en-US"/>
              <a:t>8/15/2023</a:t>
            </a:r>
          </a:p>
        </p:txBody>
      </p:sp>
      <p:sp>
        <p:nvSpPr>
          <p:cNvPr id="12" name="Footer Placeholder 11"/>
          <p:cNvSpPr>
            <a:spLocks noGrp="1"/>
          </p:cNvSpPr>
          <p:nvPr>
            <p:ph type="ftr" sz="quarter" idx="11"/>
          </p:nvPr>
        </p:nvSpPr>
        <p:spPr/>
        <p:txBody>
          <a:bodyPr/>
          <a:lstStyle/>
          <a:p>
            <a:r>
              <a:rPr lang="en-US"/>
              <a:t>Nautilus E Final Assembly Station 2</a:t>
            </a:r>
          </a:p>
        </p:txBody>
      </p:sp>
      <p:sp>
        <p:nvSpPr>
          <p:cNvPr id="13" name="Slide Number Placeholder 12"/>
          <p:cNvSpPr>
            <a:spLocks noGrp="1"/>
          </p:cNvSpPr>
          <p:nvPr>
            <p:ph type="sldNum" sz="quarter" idx="12"/>
          </p:nvPr>
        </p:nvSpPr>
        <p:spPr/>
        <p:txBody>
          <a:bodyPr/>
          <a:lstStyle/>
          <a:p>
            <a:fld id="{4AE66E7F-8BDB-4576-9389-78EC3731E1F2}" type="slidenum">
              <a:rPr lang="en-US" smtClean="0"/>
              <a:t>6</a:t>
            </a:fld>
            <a:endParaRPr lang="en-US"/>
          </a:p>
        </p:txBody>
      </p:sp>
      <p:pic>
        <p:nvPicPr>
          <p:cNvPr id="3" name="Picture 2">
            <a:extLst>
              <a:ext uri="{FF2B5EF4-FFF2-40B4-BE49-F238E27FC236}">
                <a16:creationId xmlns:a16="http://schemas.microsoft.com/office/drawing/2014/main" id="{32BB0463-EF68-F5B1-17C5-862D01751FC6}"/>
              </a:ext>
            </a:extLst>
          </p:cNvPr>
          <p:cNvPicPr>
            <a:picLocks noChangeAspect="1"/>
          </p:cNvPicPr>
          <p:nvPr/>
        </p:nvPicPr>
        <p:blipFill>
          <a:blip r:embed="rId2"/>
          <a:stretch>
            <a:fillRect/>
          </a:stretch>
        </p:blipFill>
        <p:spPr>
          <a:xfrm>
            <a:off x="0" y="369331"/>
            <a:ext cx="9144000" cy="6085258"/>
          </a:xfrm>
          <a:prstGeom prst="rect">
            <a:avLst/>
          </a:prstGeom>
        </p:spPr>
      </p:pic>
    </p:spTree>
    <p:extLst>
      <p:ext uri="{BB962C8B-B14F-4D97-AF65-F5344CB8AC3E}">
        <p14:creationId xmlns:p14="http://schemas.microsoft.com/office/powerpoint/2010/main" val="30586425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60</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54 of 67</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69875" y="1210192"/>
            <a:ext cx="5740400" cy="4305300"/>
          </a:xfrm>
          <a:prstGeom prst="rect">
            <a:avLst/>
          </a:prstGeom>
        </p:spPr>
      </p:pic>
      <p:sp>
        <p:nvSpPr>
          <p:cNvPr id="8" name="Oval 7"/>
          <p:cNvSpPr/>
          <p:nvPr/>
        </p:nvSpPr>
        <p:spPr>
          <a:xfrm>
            <a:off x="2305050" y="1628775"/>
            <a:ext cx="790575" cy="7429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086350" y="4812785"/>
            <a:ext cx="3495675"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In electrical box, connect the black GND wires from harness (719450) to the ground standoff as shown in the picture</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6250" t="34815" r="11389" b="21111"/>
          <a:stretch/>
        </p:blipFill>
        <p:spPr>
          <a:xfrm rot="5400000">
            <a:off x="4842419" y="1685016"/>
            <a:ext cx="3983535" cy="1598788"/>
          </a:xfrm>
          <a:prstGeom prst="rect">
            <a:avLst/>
          </a:prstGeom>
        </p:spPr>
      </p:pic>
      <p:sp>
        <p:nvSpPr>
          <p:cNvPr id="10" name="TextBox 9"/>
          <p:cNvSpPr txBox="1"/>
          <p:nvPr/>
        </p:nvSpPr>
        <p:spPr>
          <a:xfrm>
            <a:off x="2305050" y="3507858"/>
            <a:ext cx="572784" cy="430887"/>
          </a:xfrm>
          <a:prstGeom prst="rect">
            <a:avLst/>
          </a:prstGeom>
          <a:solidFill>
            <a:schemeClr val="tx1"/>
          </a:solidFill>
          <a:ln>
            <a:solidFill>
              <a:schemeClr val="tx1"/>
            </a:solidFill>
          </a:ln>
        </p:spPr>
        <p:txBody>
          <a:bodyPr wrap="square" rtlCol="0">
            <a:spAutoFit/>
          </a:bodyPr>
          <a:lstStyle/>
          <a:p>
            <a:pPr algn="ctr"/>
            <a:r>
              <a:rPr lang="en-US" sz="1100" dirty="0">
                <a:solidFill>
                  <a:schemeClr val="bg1"/>
                </a:solidFill>
              </a:rPr>
              <a:t>#103</a:t>
            </a:r>
          </a:p>
          <a:p>
            <a:pPr algn="ctr"/>
            <a:r>
              <a:rPr lang="en-US" sz="1100" dirty="0">
                <a:solidFill>
                  <a:schemeClr val="bg1"/>
                </a:solidFill>
              </a:rPr>
              <a:t>#105</a:t>
            </a:r>
          </a:p>
        </p:txBody>
      </p:sp>
      <p:cxnSp>
        <p:nvCxnSpPr>
          <p:cNvPr id="12" name="Straight Arrow Connector 11"/>
          <p:cNvCxnSpPr>
            <a:stCxn id="10" idx="1"/>
          </p:cNvCxnSpPr>
          <p:nvPr/>
        </p:nvCxnSpPr>
        <p:spPr>
          <a:xfrm flipH="1" flipV="1">
            <a:off x="2019300" y="3723301"/>
            <a:ext cx="285750"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6758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61</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55 of 67</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42873" y="822914"/>
            <a:ext cx="6248401" cy="4686301"/>
          </a:xfrm>
          <a:prstGeom prst="rect">
            <a:avLst/>
          </a:prstGeom>
        </p:spPr>
      </p:pic>
      <p:sp>
        <p:nvSpPr>
          <p:cNvPr id="9" name="TextBox 8"/>
          <p:cNvSpPr txBox="1"/>
          <p:nvPr/>
        </p:nvSpPr>
        <p:spPr>
          <a:xfrm>
            <a:off x="3209924" y="3352130"/>
            <a:ext cx="476251" cy="261610"/>
          </a:xfrm>
          <a:prstGeom prst="rect">
            <a:avLst/>
          </a:prstGeom>
          <a:solidFill>
            <a:schemeClr val="bg1"/>
          </a:solidFill>
          <a:ln>
            <a:solidFill>
              <a:srgbClr val="FF0000"/>
            </a:solidFill>
          </a:ln>
        </p:spPr>
        <p:txBody>
          <a:bodyPr wrap="square" rtlCol="0">
            <a:spAutoFit/>
          </a:bodyPr>
          <a:lstStyle/>
          <a:p>
            <a:pPr algn="ctr"/>
            <a:r>
              <a:rPr lang="en-US" sz="1100" dirty="0"/>
              <a:t>#22</a:t>
            </a:r>
          </a:p>
        </p:txBody>
      </p:sp>
      <p:cxnSp>
        <p:nvCxnSpPr>
          <p:cNvPr id="11" name="Straight Arrow Connector 10"/>
          <p:cNvCxnSpPr>
            <a:stCxn id="9" idx="1"/>
          </p:cNvCxnSpPr>
          <p:nvPr/>
        </p:nvCxnSpPr>
        <p:spPr>
          <a:xfrm flipH="1" flipV="1">
            <a:off x="2943225" y="3467100"/>
            <a:ext cx="266699" cy="158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811496" y="3613740"/>
            <a:ext cx="493554" cy="261610"/>
          </a:xfrm>
          <a:prstGeom prst="rect">
            <a:avLst/>
          </a:prstGeom>
          <a:solidFill>
            <a:schemeClr val="tx1"/>
          </a:solidFill>
          <a:ln>
            <a:solidFill>
              <a:schemeClr val="tx1"/>
            </a:solidFill>
          </a:ln>
        </p:spPr>
        <p:txBody>
          <a:bodyPr wrap="square" rtlCol="0">
            <a:spAutoFit/>
          </a:bodyPr>
          <a:lstStyle/>
          <a:p>
            <a:pPr algn="ctr"/>
            <a:r>
              <a:rPr lang="en-US" sz="1100" dirty="0">
                <a:solidFill>
                  <a:schemeClr val="bg1"/>
                </a:solidFill>
              </a:rPr>
              <a:t>#7</a:t>
            </a:r>
          </a:p>
        </p:txBody>
      </p:sp>
      <p:cxnSp>
        <p:nvCxnSpPr>
          <p:cNvPr id="14" name="Straight Arrow Connector 13"/>
          <p:cNvCxnSpPr>
            <a:stCxn id="12" idx="3"/>
          </p:cNvCxnSpPr>
          <p:nvPr/>
        </p:nvCxnSpPr>
        <p:spPr>
          <a:xfrm flipV="1">
            <a:off x="2305050" y="3728710"/>
            <a:ext cx="219074" cy="1583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538911" y="2774602"/>
            <a:ext cx="2409825"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Route the SSR branch from harness (719450) to R2 connecting the red/white wire (22) to the +3 terminal and the black wire (7) to the 4 terminal</a:t>
            </a:r>
          </a:p>
        </p:txBody>
      </p:sp>
    </p:spTree>
    <p:extLst>
      <p:ext uri="{BB962C8B-B14F-4D97-AF65-F5344CB8AC3E}">
        <p14:creationId xmlns:p14="http://schemas.microsoft.com/office/powerpoint/2010/main" val="35450433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62</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56 of 67</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8472" t="17592" r="13194" b="2222"/>
          <a:stretch/>
        </p:blipFill>
        <p:spPr>
          <a:xfrm>
            <a:off x="5980770" y="78144"/>
            <a:ext cx="2392633" cy="1836897"/>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1806" r="20694" b="42778"/>
          <a:stretch/>
        </p:blipFill>
        <p:spPr>
          <a:xfrm>
            <a:off x="104775" y="893207"/>
            <a:ext cx="5162549" cy="4664407"/>
          </a:xfrm>
          <a:prstGeom prst="rect">
            <a:avLst/>
          </a:prstGeom>
        </p:spPr>
      </p:pic>
      <p:sp>
        <p:nvSpPr>
          <p:cNvPr id="9" name="Oval 8"/>
          <p:cNvSpPr/>
          <p:nvPr/>
        </p:nvSpPr>
        <p:spPr>
          <a:xfrm>
            <a:off x="590550" y="1168071"/>
            <a:ext cx="1466850" cy="202280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434012" y="4540471"/>
            <a:ext cx="3486150" cy="1815882"/>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SOL TIMER branch from harness (7179450) in the following order onto the SOL TIMER:</a:t>
            </a:r>
          </a:p>
          <a:p>
            <a:pPr marL="742950" lvl="1" indent="-285750">
              <a:buFont typeface="Arial" panose="020B0604020202020204" pitchFamily="34" charset="0"/>
              <a:buChar char="•"/>
            </a:pPr>
            <a:r>
              <a:rPr lang="en-US" sz="1400" dirty="0"/>
              <a:t>Top right (1) = Green</a:t>
            </a:r>
          </a:p>
          <a:p>
            <a:pPr marL="742950" lvl="1" indent="-285750">
              <a:buFont typeface="Arial" panose="020B0604020202020204" pitchFamily="34" charset="0"/>
              <a:buChar char="•"/>
            </a:pPr>
            <a:r>
              <a:rPr lang="en-US" sz="1400" dirty="0"/>
              <a:t>Below green (6) = White/blue</a:t>
            </a:r>
          </a:p>
          <a:p>
            <a:pPr marL="742950" lvl="1" indent="-285750">
              <a:buFont typeface="Arial" panose="020B0604020202020204" pitchFamily="34" charset="0"/>
              <a:buChar char="•"/>
            </a:pPr>
            <a:r>
              <a:rPr lang="en-US" sz="1400" dirty="0"/>
              <a:t>Below white/blue (5) = Grey/white</a:t>
            </a:r>
          </a:p>
          <a:p>
            <a:pPr marL="742950" lvl="1" indent="-285750">
              <a:buFont typeface="Arial" panose="020B0604020202020204" pitchFamily="34" charset="0"/>
              <a:buChar char="•"/>
            </a:pPr>
            <a:r>
              <a:rPr lang="en-US" sz="1400" dirty="0"/>
              <a:t>Below grey/white (4) = Red/yellow</a:t>
            </a:r>
          </a:p>
          <a:p>
            <a:pPr marL="742950" lvl="1" indent="-285750">
              <a:buFont typeface="Arial" panose="020B0604020202020204" pitchFamily="34" charset="0"/>
              <a:buChar char="•"/>
            </a:pPr>
            <a:r>
              <a:rPr lang="en-US" sz="1400" dirty="0"/>
              <a:t>Left terminal (2) = Blue</a:t>
            </a: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12708" t="29984" r="58021" b="35294"/>
          <a:stretch/>
        </p:blipFill>
        <p:spPr>
          <a:xfrm>
            <a:off x="5838825" y="2048391"/>
            <a:ext cx="2676525" cy="2381250"/>
          </a:xfrm>
          <a:prstGeom prst="rect">
            <a:avLst/>
          </a:prstGeom>
        </p:spPr>
      </p:pic>
      <p:sp>
        <p:nvSpPr>
          <p:cNvPr id="11" name="Oval 10"/>
          <p:cNvSpPr/>
          <p:nvPr/>
        </p:nvSpPr>
        <p:spPr>
          <a:xfrm>
            <a:off x="7524750" y="2447925"/>
            <a:ext cx="485775" cy="2857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814208" y="4029075"/>
            <a:ext cx="567667" cy="323850"/>
          </a:xfrm>
          <a:prstGeom prst="ellipse">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591425" y="2733675"/>
            <a:ext cx="571501" cy="2667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7524750" y="3000375"/>
            <a:ext cx="571500" cy="1905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7558088" y="2962275"/>
            <a:ext cx="571500" cy="2667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7524750" y="3228975"/>
            <a:ext cx="604838" cy="2000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7591425" y="3228975"/>
            <a:ext cx="609600" cy="20002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838825" y="2048391"/>
            <a:ext cx="2676525" cy="238125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stCxn id="8" idx="1"/>
            <a:endCxn id="9" idx="6"/>
          </p:cNvCxnSpPr>
          <p:nvPr/>
        </p:nvCxnSpPr>
        <p:spPr>
          <a:xfrm flipH="1" flipV="1">
            <a:off x="2057400" y="2179473"/>
            <a:ext cx="3781425" cy="105954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7524750" y="2733675"/>
            <a:ext cx="571500" cy="266700"/>
          </a:xfrm>
          <a:prstGeom prst="ellipse">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8582025" y="2317120"/>
            <a:ext cx="481013" cy="261610"/>
          </a:xfrm>
          <a:prstGeom prst="rect">
            <a:avLst/>
          </a:prstGeom>
          <a:solidFill>
            <a:srgbClr val="00FF00"/>
          </a:solidFill>
        </p:spPr>
        <p:txBody>
          <a:bodyPr wrap="square" rtlCol="0">
            <a:spAutoFit/>
          </a:bodyPr>
          <a:lstStyle/>
          <a:p>
            <a:pPr algn="ctr"/>
            <a:r>
              <a:rPr lang="en-US" sz="1100" dirty="0"/>
              <a:t>#206</a:t>
            </a:r>
          </a:p>
        </p:txBody>
      </p:sp>
      <p:cxnSp>
        <p:nvCxnSpPr>
          <p:cNvPr id="24" name="Straight Arrow Connector 23"/>
          <p:cNvCxnSpPr>
            <a:stCxn id="22" idx="1"/>
            <a:endCxn id="11" idx="6"/>
          </p:cNvCxnSpPr>
          <p:nvPr/>
        </p:nvCxnSpPr>
        <p:spPr>
          <a:xfrm flipH="1">
            <a:off x="8010525" y="2447925"/>
            <a:ext cx="571500" cy="14287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8582024" y="2962275"/>
            <a:ext cx="481013" cy="261610"/>
          </a:xfrm>
          <a:prstGeom prst="rect">
            <a:avLst/>
          </a:prstGeom>
          <a:solidFill>
            <a:schemeClr val="bg1">
              <a:lumMod val="50000"/>
            </a:schemeClr>
          </a:solidFill>
        </p:spPr>
        <p:txBody>
          <a:bodyPr wrap="square" rtlCol="0">
            <a:spAutoFit/>
          </a:bodyPr>
          <a:lstStyle/>
          <a:p>
            <a:pPr algn="ctr"/>
            <a:r>
              <a:rPr lang="en-US" sz="1100" dirty="0">
                <a:solidFill>
                  <a:schemeClr val="bg1"/>
                </a:solidFill>
              </a:rPr>
              <a:t>#200</a:t>
            </a:r>
          </a:p>
        </p:txBody>
      </p:sp>
      <p:cxnSp>
        <p:nvCxnSpPr>
          <p:cNvPr id="27" name="Straight Arrow Connector 26"/>
          <p:cNvCxnSpPr>
            <a:stCxn id="25" idx="1"/>
            <a:endCxn id="16" idx="6"/>
          </p:cNvCxnSpPr>
          <p:nvPr/>
        </p:nvCxnSpPr>
        <p:spPr>
          <a:xfrm flipH="1">
            <a:off x="8129588" y="3093080"/>
            <a:ext cx="452436" cy="254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8582024" y="2658457"/>
            <a:ext cx="481013" cy="261610"/>
          </a:xfrm>
          <a:prstGeom prst="rect">
            <a:avLst/>
          </a:prstGeom>
          <a:solidFill>
            <a:schemeClr val="bg1"/>
          </a:solidFill>
          <a:ln>
            <a:solidFill>
              <a:srgbClr val="0066FF"/>
            </a:solidFill>
          </a:ln>
        </p:spPr>
        <p:txBody>
          <a:bodyPr wrap="square" rtlCol="0">
            <a:spAutoFit/>
          </a:bodyPr>
          <a:lstStyle/>
          <a:p>
            <a:pPr algn="ctr"/>
            <a:r>
              <a:rPr lang="en-US" sz="1100" dirty="0"/>
              <a:t>#204</a:t>
            </a:r>
          </a:p>
        </p:txBody>
      </p:sp>
      <p:cxnSp>
        <p:nvCxnSpPr>
          <p:cNvPr id="30" name="Straight Arrow Connector 29"/>
          <p:cNvCxnSpPr>
            <a:stCxn id="28" idx="1"/>
            <a:endCxn id="14" idx="6"/>
          </p:cNvCxnSpPr>
          <p:nvPr/>
        </p:nvCxnSpPr>
        <p:spPr>
          <a:xfrm flipH="1">
            <a:off x="8162926" y="2789262"/>
            <a:ext cx="419098" cy="77763"/>
          </a:xfrm>
          <a:prstGeom prst="straightConnector1">
            <a:avLst/>
          </a:prstGeom>
          <a:ln>
            <a:solidFill>
              <a:srgbClr val="0066FF"/>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8591550" y="3275642"/>
            <a:ext cx="481013" cy="261610"/>
          </a:xfrm>
          <a:prstGeom prst="rect">
            <a:avLst/>
          </a:prstGeom>
          <a:solidFill>
            <a:srgbClr val="FF0000"/>
          </a:solidFill>
          <a:ln>
            <a:solidFill>
              <a:srgbClr val="FFFF00"/>
            </a:solidFill>
          </a:ln>
        </p:spPr>
        <p:txBody>
          <a:bodyPr wrap="square" rtlCol="0">
            <a:spAutoFit/>
          </a:bodyPr>
          <a:lstStyle/>
          <a:p>
            <a:pPr algn="ctr"/>
            <a:r>
              <a:rPr lang="en-US" sz="1100" dirty="0"/>
              <a:t>#202</a:t>
            </a:r>
          </a:p>
        </p:txBody>
      </p:sp>
      <p:cxnSp>
        <p:nvCxnSpPr>
          <p:cNvPr id="34" name="Straight Arrow Connector 33"/>
          <p:cNvCxnSpPr>
            <a:stCxn id="32" idx="1"/>
            <a:endCxn id="18" idx="6"/>
          </p:cNvCxnSpPr>
          <p:nvPr/>
        </p:nvCxnSpPr>
        <p:spPr>
          <a:xfrm flipH="1" flipV="1">
            <a:off x="8201025" y="3328988"/>
            <a:ext cx="390525" cy="7745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675971" y="4029075"/>
            <a:ext cx="481013" cy="261610"/>
          </a:xfrm>
          <a:prstGeom prst="rect">
            <a:avLst/>
          </a:prstGeom>
          <a:solidFill>
            <a:srgbClr val="0066FF"/>
          </a:solidFill>
        </p:spPr>
        <p:txBody>
          <a:bodyPr wrap="square" rtlCol="0">
            <a:spAutoFit/>
          </a:bodyPr>
          <a:lstStyle/>
          <a:p>
            <a:pPr algn="ctr"/>
            <a:r>
              <a:rPr lang="en-US" sz="1100" dirty="0">
                <a:solidFill>
                  <a:schemeClr val="bg1"/>
                </a:solidFill>
              </a:rPr>
              <a:t>#59</a:t>
            </a:r>
          </a:p>
        </p:txBody>
      </p:sp>
      <p:cxnSp>
        <p:nvCxnSpPr>
          <p:cNvPr id="39" name="Straight Arrow Connector 38"/>
          <p:cNvCxnSpPr>
            <a:stCxn id="37" idx="3"/>
            <a:endCxn id="12" idx="2"/>
          </p:cNvCxnSpPr>
          <p:nvPr/>
        </p:nvCxnSpPr>
        <p:spPr>
          <a:xfrm>
            <a:off x="6156984" y="4159880"/>
            <a:ext cx="657224" cy="31120"/>
          </a:xfrm>
          <a:prstGeom prst="straightConnector1">
            <a:avLst/>
          </a:prstGeom>
          <a:ln>
            <a:solidFill>
              <a:srgbClr val="0066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7641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63</a:t>
            </a:fld>
            <a:endParaRPr lang="en-US"/>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31806" r="20694" b="42778"/>
          <a:stretch/>
        </p:blipFill>
        <p:spPr>
          <a:xfrm>
            <a:off x="104775" y="102548"/>
            <a:ext cx="5457825" cy="4931191"/>
          </a:xfrm>
          <a:prstGeom prst="rect">
            <a:avLst/>
          </a:prstGeom>
        </p:spPr>
      </p:pic>
      <p:sp>
        <p:nvSpPr>
          <p:cNvPr id="8" name="Oval 7"/>
          <p:cNvSpPr/>
          <p:nvPr/>
        </p:nvSpPr>
        <p:spPr>
          <a:xfrm>
            <a:off x="2019299" y="471880"/>
            <a:ext cx="1543050" cy="17811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57 of 67</a:t>
            </a:r>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1482" r="5555" b="24259"/>
          <a:stretch/>
        </p:blipFill>
        <p:spPr>
          <a:xfrm>
            <a:off x="5873972" y="74088"/>
            <a:ext cx="3012853" cy="1776697"/>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41667" t="30278" r="32604" b="36389"/>
          <a:stretch/>
        </p:blipFill>
        <p:spPr>
          <a:xfrm>
            <a:off x="6135441" y="1924050"/>
            <a:ext cx="2489914" cy="2419350"/>
          </a:xfrm>
          <a:prstGeom prst="rect">
            <a:avLst/>
          </a:prstGeom>
        </p:spPr>
      </p:pic>
      <p:sp>
        <p:nvSpPr>
          <p:cNvPr id="6" name="Oval 5"/>
          <p:cNvSpPr/>
          <p:nvPr/>
        </p:nvSpPr>
        <p:spPr>
          <a:xfrm>
            <a:off x="6286501" y="2371726"/>
            <a:ext cx="628650" cy="2667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667375" y="1635341"/>
            <a:ext cx="1181100" cy="430887"/>
          </a:xfrm>
          <a:prstGeom prst="rect">
            <a:avLst/>
          </a:prstGeom>
          <a:solidFill>
            <a:schemeClr val="tx1"/>
          </a:solidFill>
        </p:spPr>
        <p:txBody>
          <a:bodyPr wrap="square" rtlCol="0">
            <a:spAutoFit/>
          </a:bodyPr>
          <a:lstStyle/>
          <a:p>
            <a:pPr algn="ctr"/>
            <a:r>
              <a:rPr lang="en-US" sz="1100" dirty="0">
                <a:solidFill>
                  <a:schemeClr val="bg1"/>
                </a:solidFill>
              </a:rPr>
              <a:t>Black #21 w/ Clear Female QC</a:t>
            </a:r>
          </a:p>
        </p:txBody>
      </p:sp>
      <p:cxnSp>
        <p:nvCxnSpPr>
          <p:cNvPr id="13" name="Straight Arrow Connector 12"/>
          <p:cNvCxnSpPr>
            <a:stCxn id="9" idx="2"/>
            <a:endCxn id="6" idx="1"/>
          </p:cNvCxnSpPr>
          <p:nvPr/>
        </p:nvCxnSpPr>
        <p:spPr>
          <a:xfrm>
            <a:off x="6257925" y="2066228"/>
            <a:ext cx="120640" cy="34455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562599" y="3848321"/>
            <a:ext cx="1095375" cy="430887"/>
          </a:xfrm>
          <a:prstGeom prst="rect">
            <a:avLst/>
          </a:prstGeom>
          <a:solidFill>
            <a:schemeClr val="tx1"/>
          </a:solidFill>
        </p:spPr>
        <p:txBody>
          <a:bodyPr wrap="square" rtlCol="0">
            <a:spAutoFit/>
          </a:bodyPr>
          <a:lstStyle/>
          <a:p>
            <a:pPr algn="ctr"/>
            <a:r>
              <a:rPr lang="en-US" sz="1100" dirty="0">
                <a:solidFill>
                  <a:schemeClr val="bg1"/>
                </a:solidFill>
              </a:rPr>
              <a:t>Black #25 w/ Red Female QC</a:t>
            </a:r>
          </a:p>
        </p:txBody>
      </p:sp>
      <p:sp>
        <p:nvSpPr>
          <p:cNvPr id="15" name="Oval 14"/>
          <p:cNvSpPr/>
          <p:nvPr/>
        </p:nvSpPr>
        <p:spPr>
          <a:xfrm>
            <a:off x="6286501" y="3201816"/>
            <a:ext cx="485774" cy="351009"/>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stCxn id="14" idx="0"/>
            <a:endCxn id="15" idx="3"/>
          </p:cNvCxnSpPr>
          <p:nvPr/>
        </p:nvCxnSpPr>
        <p:spPr>
          <a:xfrm flipV="1">
            <a:off x="6110287" y="3501421"/>
            <a:ext cx="247354" cy="34690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6357641" y="2638426"/>
            <a:ext cx="357484" cy="46672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7010400" y="2371726"/>
            <a:ext cx="552450" cy="2667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7896225" y="2410783"/>
            <a:ext cx="619125" cy="322892"/>
          </a:xfrm>
          <a:prstGeom prst="ellipse">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7972425" y="2410783"/>
            <a:ext cx="620466" cy="322892"/>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134350" y="3552825"/>
            <a:ext cx="266700" cy="58102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7829550" y="3552825"/>
            <a:ext cx="228600" cy="581025"/>
          </a:xfrm>
          <a:prstGeom prst="ellipse">
            <a:avLst/>
          </a:pr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7829550" y="3629025"/>
            <a:ext cx="228600" cy="581025"/>
          </a:xfrm>
          <a:prstGeom prst="ellipse">
            <a:avLst/>
          </a:pr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5697290" y="2740983"/>
            <a:ext cx="428626" cy="261610"/>
          </a:xfrm>
          <a:prstGeom prst="rect">
            <a:avLst/>
          </a:prstGeom>
          <a:noFill/>
        </p:spPr>
        <p:txBody>
          <a:bodyPr wrap="square" rtlCol="0">
            <a:spAutoFit/>
          </a:bodyPr>
          <a:lstStyle/>
          <a:p>
            <a:pPr algn="ctr"/>
            <a:r>
              <a:rPr lang="en-US" sz="1100" dirty="0"/>
              <a:t>#42</a:t>
            </a:r>
          </a:p>
        </p:txBody>
      </p:sp>
      <p:cxnSp>
        <p:nvCxnSpPr>
          <p:cNvPr id="27" name="Straight Arrow Connector 26"/>
          <p:cNvCxnSpPr>
            <a:stCxn id="25" idx="3"/>
            <a:endCxn id="18" idx="2"/>
          </p:cNvCxnSpPr>
          <p:nvPr/>
        </p:nvCxnSpPr>
        <p:spPr>
          <a:xfrm>
            <a:off x="6125916" y="2871788"/>
            <a:ext cx="231725"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8625355" y="3712532"/>
            <a:ext cx="428626" cy="261610"/>
          </a:xfrm>
          <a:prstGeom prst="rect">
            <a:avLst/>
          </a:prstGeom>
          <a:noFill/>
        </p:spPr>
        <p:txBody>
          <a:bodyPr wrap="square" rtlCol="0">
            <a:spAutoFit/>
          </a:bodyPr>
          <a:lstStyle/>
          <a:p>
            <a:pPr algn="ctr"/>
            <a:r>
              <a:rPr lang="en-US" sz="1100" dirty="0"/>
              <a:t>#40</a:t>
            </a:r>
          </a:p>
        </p:txBody>
      </p:sp>
      <p:cxnSp>
        <p:nvCxnSpPr>
          <p:cNvPr id="30" name="Straight Arrow Connector 29"/>
          <p:cNvCxnSpPr>
            <a:stCxn id="28" idx="1"/>
            <a:endCxn id="22" idx="6"/>
          </p:cNvCxnSpPr>
          <p:nvPr/>
        </p:nvCxnSpPr>
        <p:spPr>
          <a:xfrm flipH="1">
            <a:off x="8401050" y="3843337"/>
            <a:ext cx="224305" cy="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081167" y="1886278"/>
            <a:ext cx="410916" cy="261610"/>
          </a:xfrm>
          <a:prstGeom prst="rect">
            <a:avLst/>
          </a:prstGeom>
          <a:solidFill>
            <a:srgbClr val="FFFF00"/>
          </a:solidFill>
        </p:spPr>
        <p:txBody>
          <a:bodyPr wrap="square" rtlCol="0">
            <a:spAutoFit/>
          </a:bodyPr>
          <a:lstStyle/>
          <a:p>
            <a:pPr algn="ctr"/>
            <a:r>
              <a:rPr lang="en-US" sz="1100" dirty="0"/>
              <a:t>#44</a:t>
            </a:r>
          </a:p>
        </p:txBody>
      </p:sp>
      <p:cxnSp>
        <p:nvCxnSpPr>
          <p:cNvPr id="36" name="Straight Arrow Connector 35"/>
          <p:cNvCxnSpPr>
            <a:stCxn id="34" idx="2"/>
            <a:endCxn id="19" idx="0"/>
          </p:cNvCxnSpPr>
          <p:nvPr/>
        </p:nvCxnSpPr>
        <p:spPr>
          <a:xfrm>
            <a:off x="7286625" y="2147888"/>
            <a:ext cx="0" cy="223838"/>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733084" y="2437338"/>
            <a:ext cx="410916" cy="261610"/>
          </a:xfrm>
          <a:prstGeom prst="rect">
            <a:avLst/>
          </a:prstGeom>
          <a:solidFill>
            <a:srgbClr val="0066FF"/>
          </a:solidFill>
          <a:ln>
            <a:solidFill>
              <a:srgbClr val="FFC000"/>
            </a:solidFill>
          </a:ln>
        </p:spPr>
        <p:txBody>
          <a:bodyPr wrap="square" rtlCol="0">
            <a:spAutoFit/>
          </a:bodyPr>
          <a:lstStyle/>
          <a:p>
            <a:pPr algn="ctr"/>
            <a:r>
              <a:rPr lang="en-US" sz="1100" dirty="0">
                <a:solidFill>
                  <a:schemeClr val="bg1"/>
                </a:solidFill>
              </a:rPr>
              <a:t>#50</a:t>
            </a:r>
          </a:p>
        </p:txBody>
      </p:sp>
      <p:cxnSp>
        <p:nvCxnSpPr>
          <p:cNvPr id="40" name="Straight Arrow Connector 39"/>
          <p:cNvCxnSpPr>
            <a:stCxn id="38" idx="1"/>
            <a:endCxn id="21" idx="6"/>
          </p:cNvCxnSpPr>
          <p:nvPr/>
        </p:nvCxnSpPr>
        <p:spPr>
          <a:xfrm flipH="1">
            <a:off x="8592891" y="2568143"/>
            <a:ext cx="140193" cy="408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7738392" y="4317370"/>
            <a:ext cx="410916" cy="261610"/>
          </a:xfrm>
          <a:prstGeom prst="rect">
            <a:avLst/>
          </a:prstGeom>
          <a:solidFill>
            <a:schemeClr val="accent4">
              <a:lumMod val="50000"/>
            </a:schemeClr>
          </a:solidFill>
          <a:ln>
            <a:solidFill>
              <a:srgbClr val="0066FF"/>
            </a:solidFill>
          </a:ln>
        </p:spPr>
        <p:txBody>
          <a:bodyPr wrap="square" rtlCol="0">
            <a:spAutoFit/>
          </a:bodyPr>
          <a:lstStyle/>
          <a:p>
            <a:pPr algn="ctr"/>
            <a:r>
              <a:rPr lang="en-US" sz="1100" dirty="0">
                <a:solidFill>
                  <a:schemeClr val="bg1"/>
                </a:solidFill>
              </a:rPr>
              <a:t>#52</a:t>
            </a:r>
          </a:p>
        </p:txBody>
      </p:sp>
      <p:cxnSp>
        <p:nvCxnSpPr>
          <p:cNvPr id="43" name="Straight Arrow Connector 42"/>
          <p:cNvCxnSpPr>
            <a:stCxn id="41" idx="0"/>
            <a:endCxn id="24" idx="4"/>
          </p:cNvCxnSpPr>
          <p:nvPr/>
        </p:nvCxnSpPr>
        <p:spPr>
          <a:xfrm flipV="1">
            <a:off x="7943850" y="4210050"/>
            <a:ext cx="0" cy="107320"/>
          </a:xfrm>
          <a:prstGeom prst="straightConnector1">
            <a:avLst/>
          </a:prstGeom>
          <a:ln>
            <a:solidFill>
              <a:srgbClr val="0066FF"/>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007604" y="5128464"/>
            <a:ext cx="4042692"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REC TIMER branch from harness (7179450) in the following order onto the REC TIMER:</a:t>
            </a:r>
          </a:p>
          <a:p>
            <a:pPr marL="742950" lvl="1" indent="-285750">
              <a:buFont typeface="Arial" panose="020B0604020202020204" pitchFamily="34" charset="0"/>
              <a:buChar char="•"/>
            </a:pPr>
            <a:r>
              <a:rPr lang="en-US" sz="1400" dirty="0"/>
              <a:t>Top right (1) = Blue (50)</a:t>
            </a:r>
          </a:p>
          <a:p>
            <a:pPr marL="742950" lvl="1" indent="-285750">
              <a:buFont typeface="Arial" panose="020B0604020202020204" pitchFamily="34" charset="0"/>
              <a:buChar char="•"/>
            </a:pPr>
            <a:r>
              <a:rPr lang="en-US" sz="1400" dirty="0"/>
              <a:t>Left of blue (2) = Yellow (44)</a:t>
            </a:r>
          </a:p>
          <a:p>
            <a:pPr marL="742950" lvl="1" indent="-285750">
              <a:buFont typeface="Arial" panose="020B0604020202020204" pitchFamily="34" charset="0"/>
              <a:buChar char="•"/>
            </a:pPr>
            <a:r>
              <a:rPr lang="en-US" sz="1400" dirty="0"/>
              <a:t>Left of yellow (3) = Black (21)</a:t>
            </a:r>
          </a:p>
        </p:txBody>
      </p:sp>
      <p:sp>
        <p:nvSpPr>
          <p:cNvPr id="45" name="TextBox 44"/>
          <p:cNvSpPr txBox="1"/>
          <p:nvPr/>
        </p:nvSpPr>
        <p:spPr>
          <a:xfrm>
            <a:off x="4572000" y="5373077"/>
            <a:ext cx="4261767"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Below black (5) = White (42)</a:t>
            </a:r>
          </a:p>
          <a:p>
            <a:pPr marL="285750" indent="-285750">
              <a:buFont typeface="Arial" panose="020B0604020202020204" pitchFamily="34" charset="0"/>
              <a:buChar char="•"/>
            </a:pPr>
            <a:r>
              <a:rPr lang="en-US" sz="1400" dirty="0"/>
              <a:t>Below white (4) = Black (25)</a:t>
            </a:r>
          </a:p>
          <a:p>
            <a:pPr marL="285750" indent="-285750">
              <a:buFont typeface="Arial" panose="020B0604020202020204" pitchFamily="34" charset="0"/>
              <a:buChar char="•"/>
            </a:pPr>
            <a:r>
              <a:rPr lang="en-US" sz="1400" dirty="0"/>
              <a:t>Bottom right (8) = White (40)</a:t>
            </a:r>
          </a:p>
          <a:p>
            <a:pPr marL="285750" indent="-285750">
              <a:buFont typeface="Arial" panose="020B0604020202020204" pitchFamily="34" charset="0"/>
              <a:buChar char="•"/>
            </a:pPr>
            <a:r>
              <a:rPr lang="en-US" sz="1400" dirty="0"/>
              <a:t>Next to white on bottom right (9) = Brown/blue (52)</a:t>
            </a:r>
          </a:p>
        </p:txBody>
      </p:sp>
    </p:spTree>
    <p:extLst>
      <p:ext uri="{BB962C8B-B14F-4D97-AF65-F5344CB8AC3E}">
        <p14:creationId xmlns:p14="http://schemas.microsoft.com/office/powerpoint/2010/main" val="25350736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7917"/>
          <a:stretch/>
        </p:blipFill>
        <p:spPr>
          <a:xfrm>
            <a:off x="135187" y="355520"/>
            <a:ext cx="5120051" cy="4678219"/>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64</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58 of 67</a:t>
            </a:r>
          </a:p>
        </p:txBody>
      </p:sp>
      <p:sp>
        <p:nvSpPr>
          <p:cNvPr id="7" name="Oval 6"/>
          <p:cNvSpPr/>
          <p:nvPr/>
        </p:nvSpPr>
        <p:spPr>
          <a:xfrm>
            <a:off x="2458949" y="1435047"/>
            <a:ext cx="1489135" cy="132921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2361" t="25555" r="6945" b="8148"/>
          <a:stretch/>
        </p:blipFill>
        <p:spPr>
          <a:xfrm>
            <a:off x="5776911" y="80322"/>
            <a:ext cx="2852739" cy="1757798"/>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65104" t="29444" r="5520" b="38195"/>
          <a:stretch/>
        </p:blipFill>
        <p:spPr>
          <a:xfrm>
            <a:off x="5860254" y="1938813"/>
            <a:ext cx="2686051" cy="2219325"/>
          </a:xfrm>
          <a:prstGeom prst="rect">
            <a:avLst/>
          </a:prstGeom>
        </p:spPr>
      </p:pic>
      <p:sp>
        <p:nvSpPr>
          <p:cNvPr id="10" name="TextBox 9"/>
          <p:cNvSpPr txBox="1"/>
          <p:nvPr/>
        </p:nvSpPr>
        <p:spPr>
          <a:xfrm>
            <a:off x="6612729" y="4229559"/>
            <a:ext cx="1181100" cy="430887"/>
          </a:xfrm>
          <a:prstGeom prst="rect">
            <a:avLst/>
          </a:prstGeom>
          <a:solidFill>
            <a:schemeClr val="tx1"/>
          </a:solidFill>
        </p:spPr>
        <p:txBody>
          <a:bodyPr wrap="square" rtlCol="0">
            <a:spAutoFit/>
          </a:bodyPr>
          <a:lstStyle/>
          <a:p>
            <a:pPr algn="ctr"/>
            <a:r>
              <a:rPr lang="en-US" sz="1100" dirty="0">
                <a:solidFill>
                  <a:schemeClr val="bg1"/>
                </a:solidFill>
              </a:rPr>
              <a:t>Black #31 w/ Red Female QC</a:t>
            </a:r>
          </a:p>
        </p:txBody>
      </p:sp>
      <p:sp>
        <p:nvSpPr>
          <p:cNvPr id="11" name="TextBox 10"/>
          <p:cNvSpPr txBox="1"/>
          <p:nvPr/>
        </p:nvSpPr>
        <p:spPr>
          <a:xfrm>
            <a:off x="5667375" y="1635341"/>
            <a:ext cx="1181100" cy="430887"/>
          </a:xfrm>
          <a:prstGeom prst="rect">
            <a:avLst/>
          </a:prstGeom>
          <a:solidFill>
            <a:schemeClr val="tx1"/>
          </a:solidFill>
        </p:spPr>
        <p:txBody>
          <a:bodyPr wrap="square" rtlCol="0">
            <a:spAutoFit/>
          </a:bodyPr>
          <a:lstStyle/>
          <a:p>
            <a:pPr algn="ctr"/>
            <a:r>
              <a:rPr lang="en-US" sz="1100" dirty="0">
                <a:solidFill>
                  <a:schemeClr val="bg1"/>
                </a:solidFill>
              </a:rPr>
              <a:t>Black #27/29 w/ Clear Female QC</a:t>
            </a:r>
          </a:p>
        </p:txBody>
      </p:sp>
      <p:sp>
        <p:nvSpPr>
          <p:cNvPr id="12" name="TextBox 11"/>
          <p:cNvSpPr txBox="1"/>
          <p:nvPr/>
        </p:nvSpPr>
        <p:spPr>
          <a:xfrm>
            <a:off x="4866081" y="3123172"/>
            <a:ext cx="1181100" cy="430887"/>
          </a:xfrm>
          <a:prstGeom prst="rect">
            <a:avLst/>
          </a:prstGeom>
          <a:solidFill>
            <a:schemeClr val="tx1"/>
          </a:solidFill>
        </p:spPr>
        <p:txBody>
          <a:bodyPr wrap="square" rtlCol="0">
            <a:spAutoFit/>
          </a:bodyPr>
          <a:lstStyle/>
          <a:p>
            <a:pPr algn="ctr"/>
            <a:r>
              <a:rPr lang="en-US" sz="1100" dirty="0">
                <a:solidFill>
                  <a:schemeClr val="bg1"/>
                </a:solidFill>
              </a:rPr>
              <a:t>Black #29/31 w/ Clear Female QC</a:t>
            </a:r>
          </a:p>
        </p:txBody>
      </p:sp>
      <p:sp>
        <p:nvSpPr>
          <p:cNvPr id="13" name="Oval 12"/>
          <p:cNvSpPr/>
          <p:nvPr/>
        </p:nvSpPr>
        <p:spPr>
          <a:xfrm>
            <a:off x="6257925" y="3103615"/>
            <a:ext cx="354804" cy="47000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381750" y="2451072"/>
            <a:ext cx="552450" cy="25046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7486650" y="3534027"/>
            <a:ext cx="307179" cy="47851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14" idx="1"/>
          </p:cNvCxnSpPr>
          <p:nvPr/>
        </p:nvCxnSpPr>
        <p:spPr>
          <a:xfrm>
            <a:off x="6257925" y="2066228"/>
            <a:ext cx="204729" cy="42152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2" idx="3"/>
            <a:endCxn id="13" idx="2"/>
          </p:cNvCxnSpPr>
          <p:nvPr/>
        </p:nvCxnSpPr>
        <p:spPr>
          <a:xfrm>
            <a:off x="6047181" y="3338616"/>
            <a:ext cx="210744"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0" idx="0"/>
            <a:endCxn id="15" idx="3"/>
          </p:cNvCxnSpPr>
          <p:nvPr/>
        </p:nvCxnSpPr>
        <p:spPr>
          <a:xfrm flipV="1">
            <a:off x="7203279" y="3942465"/>
            <a:ext cx="328356" cy="28709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6257925" y="2701535"/>
            <a:ext cx="466725" cy="402080"/>
          </a:xfrm>
          <a:prstGeom prst="ellipse">
            <a:avLst/>
          </a:pr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6360289" y="2694097"/>
            <a:ext cx="466725" cy="40208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5510595" y="2764259"/>
            <a:ext cx="410916" cy="261610"/>
          </a:xfrm>
          <a:prstGeom prst="rect">
            <a:avLst/>
          </a:prstGeom>
          <a:solidFill>
            <a:schemeClr val="bg1"/>
          </a:solidFill>
          <a:ln>
            <a:solidFill>
              <a:schemeClr val="accent4">
                <a:lumMod val="50000"/>
              </a:schemeClr>
            </a:solidFill>
          </a:ln>
        </p:spPr>
        <p:txBody>
          <a:bodyPr wrap="square" rtlCol="0">
            <a:spAutoFit/>
          </a:bodyPr>
          <a:lstStyle/>
          <a:p>
            <a:pPr algn="ctr"/>
            <a:r>
              <a:rPr lang="en-US" sz="1100" dirty="0"/>
              <a:t>#56</a:t>
            </a:r>
          </a:p>
        </p:txBody>
      </p:sp>
      <p:cxnSp>
        <p:nvCxnSpPr>
          <p:cNvPr id="30" name="Straight Arrow Connector 29"/>
          <p:cNvCxnSpPr>
            <a:stCxn id="28" idx="3"/>
            <a:endCxn id="26" idx="2"/>
          </p:cNvCxnSpPr>
          <p:nvPr/>
        </p:nvCxnSpPr>
        <p:spPr>
          <a:xfrm>
            <a:off x="5921511" y="2895064"/>
            <a:ext cx="336414" cy="7511"/>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7000875" y="2362200"/>
            <a:ext cx="530760" cy="402059"/>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7060797" y="1830589"/>
            <a:ext cx="410916" cy="261610"/>
          </a:xfrm>
          <a:prstGeom prst="rect">
            <a:avLst/>
          </a:prstGeom>
          <a:solidFill>
            <a:srgbClr val="FFFF00"/>
          </a:solidFill>
          <a:ln>
            <a:solidFill>
              <a:srgbClr val="FFFF00"/>
            </a:solidFill>
          </a:ln>
        </p:spPr>
        <p:txBody>
          <a:bodyPr wrap="square" rtlCol="0">
            <a:spAutoFit/>
          </a:bodyPr>
          <a:lstStyle/>
          <a:p>
            <a:pPr algn="ctr"/>
            <a:r>
              <a:rPr lang="en-US" sz="1100" dirty="0"/>
              <a:t>#58</a:t>
            </a:r>
          </a:p>
        </p:txBody>
      </p:sp>
      <p:cxnSp>
        <p:nvCxnSpPr>
          <p:cNvPr id="34" name="Straight Arrow Connector 33"/>
          <p:cNvCxnSpPr>
            <a:stCxn id="32" idx="2"/>
            <a:endCxn id="31" idx="0"/>
          </p:cNvCxnSpPr>
          <p:nvPr/>
        </p:nvCxnSpPr>
        <p:spPr>
          <a:xfrm>
            <a:off x="7266255" y="2092199"/>
            <a:ext cx="0" cy="2700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007604" y="5128464"/>
            <a:ext cx="4042692"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VAC TIMER branch from harness (7179450) in the following order onto the VAC TIMER:</a:t>
            </a:r>
          </a:p>
          <a:p>
            <a:pPr marL="742950" lvl="1" indent="-285750">
              <a:buFont typeface="Arial" panose="020B0604020202020204" pitchFamily="34" charset="0"/>
              <a:buChar char="•"/>
            </a:pPr>
            <a:r>
              <a:rPr lang="en-US" sz="1400" dirty="0"/>
              <a:t>Top middle (2) = Yellow (58)</a:t>
            </a:r>
          </a:p>
          <a:p>
            <a:pPr marL="742950" lvl="1" indent="-285750">
              <a:buFont typeface="Arial" panose="020B0604020202020204" pitchFamily="34" charset="0"/>
              <a:buChar char="•"/>
            </a:pPr>
            <a:r>
              <a:rPr lang="en-US" sz="1400" dirty="0"/>
              <a:t>Left of yellow (3) = Black (27/29)</a:t>
            </a:r>
          </a:p>
          <a:p>
            <a:pPr marL="742950" lvl="1" indent="-285750">
              <a:buFont typeface="Arial" panose="020B0604020202020204" pitchFamily="34" charset="0"/>
              <a:buChar char="•"/>
            </a:pPr>
            <a:r>
              <a:rPr lang="en-US" sz="1400" dirty="0"/>
              <a:t>Below black (5) = Brown/white (56)</a:t>
            </a:r>
          </a:p>
        </p:txBody>
      </p:sp>
      <p:sp>
        <p:nvSpPr>
          <p:cNvPr id="37" name="TextBox 36"/>
          <p:cNvSpPr txBox="1"/>
          <p:nvPr/>
        </p:nvSpPr>
        <p:spPr>
          <a:xfrm>
            <a:off x="4572000" y="5888335"/>
            <a:ext cx="4261767"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Below brown white (4) = Black (29/31)</a:t>
            </a:r>
          </a:p>
          <a:p>
            <a:pPr marL="285750" indent="-285750">
              <a:buFont typeface="Arial" panose="020B0604020202020204" pitchFamily="34" charset="0"/>
              <a:buChar char="•"/>
            </a:pPr>
            <a:r>
              <a:rPr lang="en-US" sz="1400" dirty="0"/>
              <a:t>Bottom left (9) = black (31)</a:t>
            </a:r>
          </a:p>
        </p:txBody>
      </p:sp>
    </p:spTree>
    <p:extLst>
      <p:ext uri="{BB962C8B-B14F-4D97-AF65-F5344CB8AC3E}">
        <p14:creationId xmlns:p14="http://schemas.microsoft.com/office/powerpoint/2010/main" val="1414515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65</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55216" y="1002903"/>
            <a:ext cx="6118228" cy="4588672"/>
          </a:xfrm>
          <a:prstGeom prst="rect">
            <a:avLst/>
          </a:prstGeom>
        </p:spPr>
      </p:pic>
      <p:sp>
        <p:nvSpPr>
          <p:cNvPr id="6" name="TextBox 5"/>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59 of 67</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8472" t="24814" r="16666" b="23333"/>
          <a:stretch/>
        </p:blipFill>
        <p:spPr>
          <a:xfrm>
            <a:off x="5241133" y="962025"/>
            <a:ext cx="3717406" cy="2228850"/>
          </a:xfrm>
          <a:prstGeom prst="rect">
            <a:avLst/>
          </a:prstGeom>
        </p:spPr>
      </p:pic>
      <p:sp>
        <p:nvSpPr>
          <p:cNvPr id="9" name="TextBox 8"/>
          <p:cNvSpPr txBox="1"/>
          <p:nvPr/>
        </p:nvSpPr>
        <p:spPr>
          <a:xfrm>
            <a:off x="1763511" y="2725939"/>
            <a:ext cx="511578" cy="261610"/>
          </a:xfrm>
          <a:prstGeom prst="rect">
            <a:avLst/>
          </a:prstGeom>
          <a:solidFill>
            <a:srgbClr val="FFFF00"/>
          </a:solidFill>
          <a:ln>
            <a:solidFill>
              <a:srgbClr val="FFFF00"/>
            </a:solidFill>
          </a:ln>
        </p:spPr>
        <p:txBody>
          <a:bodyPr wrap="square" rtlCol="0">
            <a:spAutoFit/>
          </a:bodyPr>
          <a:lstStyle/>
          <a:p>
            <a:pPr algn="ctr"/>
            <a:r>
              <a:rPr lang="en-US" sz="1100" dirty="0"/>
              <a:t>#490</a:t>
            </a:r>
          </a:p>
        </p:txBody>
      </p:sp>
      <p:cxnSp>
        <p:nvCxnSpPr>
          <p:cNvPr id="11" name="Straight Arrow Connector 10"/>
          <p:cNvCxnSpPr>
            <a:stCxn id="9" idx="3"/>
          </p:cNvCxnSpPr>
          <p:nvPr/>
        </p:nvCxnSpPr>
        <p:spPr>
          <a:xfrm flipV="1">
            <a:off x="2275089" y="2781300"/>
            <a:ext cx="258561" cy="75444"/>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2533650" y="3190875"/>
            <a:ext cx="666750" cy="4667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391290" y="4404282"/>
            <a:ext cx="3417091"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R7 (490) wire from the harness (719450) to the bottom left terminal on the R7 contactor</a:t>
            </a:r>
          </a:p>
        </p:txBody>
      </p:sp>
    </p:spTree>
    <p:extLst>
      <p:ext uri="{BB962C8B-B14F-4D97-AF65-F5344CB8AC3E}">
        <p14:creationId xmlns:p14="http://schemas.microsoft.com/office/powerpoint/2010/main" val="3703081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rotWithShape="1">
          <a:blip r:embed="rId2" cstate="print">
            <a:extLst>
              <a:ext uri="{28A0092B-C50C-407E-A947-70E740481C1C}">
                <a14:useLocalDpi xmlns:a14="http://schemas.microsoft.com/office/drawing/2010/main" val="0"/>
              </a:ext>
            </a:extLst>
          </a:blip>
          <a:srcRect l="33333" t="37037" r="26944" b="8888"/>
          <a:stretch/>
        </p:blipFill>
        <p:spPr>
          <a:xfrm rot="5400000">
            <a:off x="412766" y="4110765"/>
            <a:ext cx="2567905" cy="2621777"/>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66</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60 of 67</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3516"/>
          <a:stretch/>
        </p:blipFill>
        <p:spPr>
          <a:xfrm>
            <a:off x="114300" y="369332"/>
            <a:ext cx="4733926" cy="3679828"/>
          </a:xfrm>
          <a:prstGeom prst="rect">
            <a:avLst/>
          </a:prstGeom>
        </p:spPr>
      </p:pic>
      <p:sp>
        <p:nvSpPr>
          <p:cNvPr id="7" name="Oval 6"/>
          <p:cNvSpPr/>
          <p:nvPr/>
        </p:nvSpPr>
        <p:spPr>
          <a:xfrm>
            <a:off x="1596494" y="1767587"/>
            <a:ext cx="476251" cy="1162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163171" y="1426637"/>
            <a:ext cx="476251" cy="1162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41706" y="1628221"/>
            <a:ext cx="476251" cy="1162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587842" y="977466"/>
            <a:ext cx="493554" cy="261610"/>
          </a:xfrm>
          <a:prstGeom prst="rect">
            <a:avLst/>
          </a:prstGeom>
          <a:solidFill>
            <a:srgbClr val="00FF00"/>
          </a:solidFill>
          <a:ln>
            <a:solidFill>
              <a:srgbClr val="00FF00"/>
            </a:solidFill>
          </a:ln>
        </p:spPr>
        <p:txBody>
          <a:bodyPr wrap="square" rtlCol="0">
            <a:spAutoFit/>
          </a:bodyPr>
          <a:lstStyle/>
          <a:p>
            <a:pPr algn="ctr"/>
            <a:r>
              <a:rPr lang="en-US" sz="1100" dirty="0"/>
              <a:t>CB5</a:t>
            </a:r>
          </a:p>
        </p:txBody>
      </p:sp>
      <p:sp>
        <p:nvSpPr>
          <p:cNvPr id="13" name="TextBox 12"/>
          <p:cNvSpPr txBox="1"/>
          <p:nvPr/>
        </p:nvSpPr>
        <p:spPr>
          <a:xfrm>
            <a:off x="3154519" y="789905"/>
            <a:ext cx="493554" cy="261610"/>
          </a:xfrm>
          <a:prstGeom prst="rect">
            <a:avLst/>
          </a:prstGeom>
          <a:solidFill>
            <a:srgbClr val="00FF00"/>
          </a:solidFill>
          <a:ln>
            <a:solidFill>
              <a:srgbClr val="00FF00"/>
            </a:solidFill>
          </a:ln>
        </p:spPr>
        <p:txBody>
          <a:bodyPr wrap="square" rtlCol="0">
            <a:spAutoFit/>
          </a:bodyPr>
          <a:lstStyle/>
          <a:p>
            <a:pPr algn="ctr"/>
            <a:r>
              <a:rPr lang="en-US" sz="1100" dirty="0"/>
              <a:t>CB2</a:t>
            </a:r>
          </a:p>
        </p:txBody>
      </p:sp>
      <p:sp>
        <p:nvSpPr>
          <p:cNvPr id="14" name="TextBox 13"/>
          <p:cNvSpPr txBox="1"/>
          <p:nvPr/>
        </p:nvSpPr>
        <p:spPr>
          <a:xfrm>
            <a:off x="2133054" y="920710"/>
            <a:ext cx="493554" cy="261610"/>
          </a:xfrm>
          <a:prstGeom prst="rect">
            <a:avLst/>
          </a:prstGeom>
          <a:solidFill>
            <a:srgbClr val="00FF00"/>
          </a:solidFill>
          <a:ln>
            <a:solidFill>
              <a:srgbClr val="00FF00"/>
            </a:solidFill>
          </a:ln>
        </p:spPr>
        <p:txBody>
          <a:bodyPr wrap="square" rtlCol="0">
            <a:spAutoFit/>
          </a:bodyPr>
          <a:lstStyle/>
          <a:p>
            <a:pPr algn="ctr"/>
            <a:r>
              <a:rPr lang="en-US" sz="1100" dirty="0"/>
              <a:t>CB4</a:t>
            </a:r>
          </a:p>
        </p:txBody>
      </p:sp>
      <p:cxnSp>
        <p:nvCxnSpPr>
          <p:cNvPr id="16" name="Straight Arrow Connector 15"/>
          <p:cNvCxnSpPr>
            <a:stCxn id="13" idx="2"/>
            <a:endCxn id="8" idx="0"/>
          </p:cNvCxnSpPr>
          <p:nvPr/>
        </p:nvCxnSpPr>
        <p:spPr>
          <a:xfrm>
            <a:off x="3401296" y="1051515"/>
            <a:ext cx="1" cy="37512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4" idx="2"/>
            <a:endCxn id="9" idx="0"/>
          </p:cNvCxnSpPr>
          <p:nvPr/>
        </p:nvCxnSpPr>
        <p:spPr>
          <a:xfrm>
            <a:off x="2379831" y="1182320"/>
            <a:ext cx="1" cy="44590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2"/>
            <a:endCxn id="7" idx="0"/>
          </p:cNvCxnSpPr>
          <p:nvPr/>
        </p:nvCxnSpPr>
        <p:spPr>
          <a:xfrm>
            <a:off x="1834619" y="1239076"/>
            <a:ext cx="1" cy="52851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4371974" y="676275"/>
            <a:ext cx="4724400" cy="3543300"/>
          </a:xfrm>
          <a:prstGeom prst="rect">
            <a:avLst/>
          </a:prstGeom>
        </p:spPr>
      </p:pic>
      <p:sp>
        <p:nvSpPr>
          <p:cNvPr id="23" name="TextBox 22"/>
          <p:cNvSpPr txBox="1"/>
          <p:nvPr/>
        </p:nvSpPr>
        <p:spPr>
          <a:xfrm>
            <a:off x="8259047" y="3095580"/>
            <a:ext cx="493554" cy="430887"/>
          </a:xfrm>
          <a:prstGeom prst="rect">
            <a:avLst/>
          </a:prstGeom>
          <a:solidFill>
            <a:srgbClr val="FF0000"/>
          </a:solidFill>
          <a:ln>
            <a:solidFill>
              <a:srgbClr val="FF0000"/>
            </a:solidFill>
          </a:ln>
        </p:spPr>
        <p:txBody>
          <a:bodyPr wrap="square" rtlCol="0">
            <a:spAutoFit/>
          </a:bodyPr>
          <a:lstStyle/>
          <a:p>
            <a:pPr algn="ctr"/>
            <a:r>
              <a:rPr lang="en-US" sz="1100" dirty="0"/>
              <a:t>CB5</a:t>
            </a:r>
          </a:p>
          <a:p>
            <a:pPr algn="ctr"/>
            <a:r>
              <a:rPr lang="en-US" sz="1100" dirty="0"/>
              <a:t>#302</a:t>
            </a:r>
          </a:p>
        </p:txBody>
      </p:sp>
      <p:cxnSp>
        <p:nvCxnSpPr>
          <p:cNvPr id="25" name="Straight Arrow Connector 24"/>
          <p:cNvCxnSpPr>
            <a:stCxn id="23" idx="1"/>
          </p:cNvCxnSpPr>
          <p:nvPr/>
        </p:nvCxnSpPr>
        <p:spPr>
          <a:xfrm flipH="1" flipV="1">
            <a:off x="7591425" y="2952751"/>
            <a:ext cx="667622" cy="3582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491536" y="2509257"/>
            <a:ext cx="493554" cy="430887"/>
          </a:xfrm>
          <a:prstGeom prst="rect">
            <a:avLst/>
          </a:prstGeom>
          <a:solidFill>
            <a:srgbClr val="FF0000"/>
          </a:solidFill>
          <a:ln>
            <a:solidFill>
              <a:srgbClr val="FF0000"/>
            </a:solidFill>
          </a:ln>
        </p:spPr>
        <p:txBody>
          <a:bodyPr wrap="square" rtlCol="0">
            <a:spAutoFit/>
          </a:bodyPr>
          <a:lstStyle/>
          <a:p>
            <a:pPr algn="ctr"/>
            <a:r>
              <a:rPr lang="en-US" sz="1100" dirty="0"/>
              <a:t>CB4</a:t>
            </a:r>
          </a:p>
          <a:p>
            <a:pPr algn="ctr"/>
            <a:r>
              <a:rPr lang="en-US" sz="1100" dirty="0"/>
              <a:t>#300</a:t>
            </a:r>
          </a:p>
        </p:txBody>
      </p:sp>
      <p:cxnSp>
        <p:nvCxnSpPr>
          <p:cNvPr id="28" name="Straight Arrow Connector 27"/>
          <p:cNvCxnSpPr>
            <a:stCxn id="26" idx="1"/>
          </p:cNvCxnSpPr>
          <p:nvPr/>
        </p:nvCxnSpPr>
        <p:spPr>
          <a:xfrm flipH="1" flipV="1">
            <a:off x="7667625" y="2657475"/>
            <a:ext cx="823911" cy="6722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515350" y="1964194"/>
            <a:ext cx="493554" cy="430887"/>
          </a:xfrm>
          <a:prstGeom prst="rect">
            <a:avLst/>
          </a:prstGeom>
          <a:solidFill>
            <a:schemeClr val="tx1"/>
          </a:solidFill>
          <a:ln>
            <a:solidFill>
              <a:srgbClr val="FF0000"/>
            </a:solidFill>
          </a:ln>
        </p:spPr>
        <p:txBody>
          <a:bodyPr wrap="square" rtlCol="0">
            <a:spAutoFit/>
          </a:bodyPr>
          <a:lstStyle/>
          <a:p>
            <a:pPr algn="ctr"/>
            <a:r>
              <a:rPr lang="en-US" sz="1100" dirty="0">
                <a:solidFill>
                  <a:schemeClr val="bg1"/>
                </a:solidFill>
              </a:rPr>
              <a:t>CB2</a:t>
            </a:r>
          </a:p>
          <a:p>
            <a:pPr algn="ctr"/>
            <a:r>
              <a:rPr lang="en-US" sz="1100" dirty="0">
                <a:solidFill>
                  <a:schemeClr val="bg1"/>
                </a:solidFill>
              </a:rPr>
              <a:t>#12</a:t>
            </a:r>
          </a:p>
        </p:txBody>
      </p:sp>
      <p:cxnSp>
        <p:nvCxnSpPr>
          <p:cNvPr id="31" name="Straight Arrow Connector 30"/>
          <p:cNvCxnSpPr>
            <a:stCxn id="29" idx="1"/>
          </p:cNvCxnSpPr>
          <p:nvPr/>
        </p:nvCxnSpPr>
        <p:spPr>
          <a:xfrm flipH="1">
            <a:off x="7839076" y="2179638"/>
            <a:ext cx="676274" cy="8197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411692" y="5213907"/>
            <a:ext cx="5312333"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CB2, CB4, and CB5 branches of harness (719450) to the top terminals on the corresponding circuit breaker as shown in the pictures above</a:t>
            </a:r>
          </a:p>
        </p:txBody>
      </p:sp>
    </p:spTree>
    <p:extLst>
      <p:ext uri="{BB962C8B-B14F-4D97-AF65-F5344CB8AC3E}">
        <p14:creationId xmlns:p14="http://schemas.microsoft.com/office/powerpoint/2010/main" val="5373584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67</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30417" t="12222" r="45556"/>
          <a:stretch/>
        </p:blipFill>
        <p:spPr>
          <a:xfrm rot="16200000">
            <a:off x="6513205" y="-840096"/>
            <a:ext cx="1335574" cy="3659317"/>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13627"/>
          <a:stretch/>
        </p:blipFill>
        <p:spPr>
          <a:xfrm rot="5400000">
            <a:off x="-258212" y="709459"/>
            <a:ext cx="5888523" cy="5113157"/>
          </a:xfrm>
          <a:prstGeom prst="rect">
            <a:avLst/>
          </a:prstGeom>
        </p:spPr>
      </p:pic>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61 of 67</a:t>
            </a:r>
          </a:p>
        </p:txBody>
      </p:sp>
      <p:sp>
        <p:nvSpPr>
          <p:cNvPr id="8" name="Oval 7"/>
          <p:cNvSpPr/>
          <p:nvPr/>
        </p:nvSpPr>
        <p:spPr>
          <a:xfrm>
            <a:off x="217520" y="3105150"/>
            <a:ext cx="2182780" cy="22669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163796" y="2461687"/>
            <a:ext cx="493554" cy="261610"/>
          </a:xfrm>
          <a:prstGeom prst="rect">
            <a:avLst/>
          </a:prstGeom>
          <a:solidFill>
            <a:srgbClr val="FFFF00"/>
          </a:solidFill>
          <a:ln>
            <a:solidFill>
              <a:srgbClr val="FFFF00"/>
            </a:solidFill>
          </a:ln>
        </p:spPr>
        <p:txBody>
          <a:bodyPr wrap="square" rtlCol="0">
            <a:spAutoFit/>
          </a:bodyPr>
          <a:lstStyle/>
          <a:p>
            <a:pPr algn="ctr"/>
            <a:r>
              <a:rPr lang="en-US" sz="1100" dirty="0"/>
              <a:t>#16</a:t>
            </a:r>
          </a:p>
        </p:txBody>
      </p:sp>
      <p:cxnSp>
        <p:nvCxnSpPr>
          <p:cNvPr id="11" name="Straight Arrow Connector 10"/>
          <p:cNvCxnSpPr>
            <a:stCxn id="9" idx="3"/>
          </p:cNvCxnSpPr>
          <p:nvPr/>
        </p:nvCxnSpPr>
        <p:spPr>
          <a:xfrm>
            <a:off x="1657350" y="2592492"/>
            <a:ext cx="323850"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585554" y="3637519"/>
            <a:ext cx="3190875"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J1 (16) branch of harness (719450) to the solid yellow wire coming out of (719404)</a:t>
            </a:r>
          </a:p>
        </p:txBody>
      </p:sp>
    </p:spTree>
    <p:extLst>
      <p:ext uri="{BB962C8B-B14F-4D97-AF65-F5344CB8AC3E}">
        <p14:creationId xmlns:p14="http://schemas.microsoft.com/office/powerpoint/2010/main" val="33084285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68</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33750" t="14074" r="39445"/>
          <a:stretch/>
        </p:blipFill>
        <p:spPr>
          <a:xfrm rot="5400000">
            <a:off x="6623884" y="-567489"/>
            <a:ext cx="1402271" cy="3371263"/>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16250"/>
          <a:stretch/>
        </p:blipFill>
        <p:spPr>
          <a:xfrm rot="5400000">
            <a:off x="-161145" y="727271"/>
            <a:ext cx="5939347" cy="5318818"/>
          </a:xfrm>
          <a:prstGeom prst="rect">
            <a:avLst/>
          </a:prstGeom>
        </p:spPr>
      </p:pic>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62 of 67</a:t>
            </a:r>
          </a:p>
        </p:txBody>
      </p:sp>
      <p:sp>
        <p:nvSpPr>
          <p:cNvPr id="8" name="Oval 7"/>
          <p:cNvSpPr/>
          <p:nvPr/>
        </p:nvSpPr>
        <p:spPr>
          <a:xfrm>
            <a:off x="2028825" y="1495424"/>
            <a:ext cx="1000125" cy="1047751"/>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543175" y="4371975"/>
            <a:ext cx="1495425" cy="13811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67898" y="1605293"/>
            <a:ext cx="493554" cy="261610"/>
          </a:xfrm>
          <a:prstGeom prst="rect">
            <a:avLst/>
          </a:prstGeom>
          <a:solidFill>
            <a:srgbClr val="FFFF00"/>
          </a:solidFill>
          <a:ln>
            <a:solidFill>
              <a:srgbClr val="FFFF00"/>
            </a:solidFill>
          </a:ln>
        </p:spPr>
        <p:txBody>
          <a:bodyPr wrap="square" rtlCol="0">
            <a:spAutoFit/>
          </a:bodyPr>
          <a:lstStyle/>
          <a:p>
            <a:pPr algn="ctr"/>
            <a:r>
              <a:rPr lang="en-US" sz="1100" dirty="0"/>
              <a:t>#16</a:t>
            </a:r>
          </a:p>
        </p:txBody>
      </p:sp>
      <p:cxnSp>
        <p:nvCxnSpPr>
          <p:cNvPr id="12" name="Straight Arrow Connector 11"/>
          <p:cNvCxnSpPr>
            <a:stCxn id="10" idx="1"/>
          </p:cNvCxnSpPr>
          <p:nvPr/>
        </p:nvCxnSpPr>
        <p:spPr>
          <a:xfrm flipH="1">
            <a:off x="2609850" y="1736098"/>
            <a:ext cx="25804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739106" y="3610762"/>
            <a:ext cx="3171825"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SS (16) branch of harness (719450) to the solid yellow wire coming off of the SEAT SWITCH connector</a:t>
            </a:r>
          </a:p>
        </p:txBody>
      </p:sp>
    </p:spTree>
    <p:extLst>
      <p:ext uri="{BB962C8B-B14F-4D97-AF65-F5344CB8AC3E}">
        <p14:creationId xmlns:p14="http://schemas.microsoft.com/office/powerpoint/2010/main" val="32481666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77606" y="899102"/>
            <a:ext cx="5582872" cy="4187154"/>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69</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63 of 67</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694" t="34815" r="7778" b="31481"/>
          <a:stretch/>
        </p:blipFill>
        <p:spPr>
          <a:xfrm>
            <a:off x="4724589" y="259906"/>
            <a:ext cx="4033650" cy="117836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2076" y="1521619"/>
            <a:ext cx="4638675" cy="3479006"/>
          </a:xfrm>
          <a:prstGeom prst="rect">
            <a:avLst/>
          </a:prstGeom>
        </p:spPr>
      </p:pic>
      <p:sp>
        <p:nvSpPr>
          <p:cNvPr id="8" name="Oval 7"/>
          <p:cNvSpPr/>
          <p:nvPr/>
        </p:nvSpPr>
        <p:spPr>
          <a:xfrm>
            <a:off x="6381750" y="2422922"/>
            <a:ext cx="895350" cy="86082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271587" y="5784115"/>
            <a:ext cx="6600825"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PWR (20) wire from harness (719450) to the power terminal located on the bottom of the electrical box</a:t>
            </a:r>
          </a:p>
        </p:txBody>
      </p:sp>
      <p:sp>
        <p:nvSpPr>
          <p:cNvPr id="11" name="Oval 10"/>
          <p:cNvSpPr/>
          <p:nvPr/>
        </p:nvSpPr>
        <p:spPr>
          <a:xfrm>
            <a:off x="1781175" y="3781425"/>
            <a:ext cx="1095375" cy="10096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782173" y="3938918"/>
            <a:ext cx="493554" cy="261610"/>
          </a:xfrm>
          <a:prstGeom prst="rect">
            <a:avLst/>
          </a:prstGeom>
          <a:solidFill>
            <a:srgbClr val="FF0000"/>
          </a:solidFill>
          <a:ln>
            <a:solidFill>
              <a:srgbClr val="FF0000"/>
            </a:solidFill>
          </a:ln>
        </p:spPr>
        <p:txBody>
          <a:bodyPr wrap="square" rtlCol="0">
            <a:spAutoFit/>
          </a:bodyPr>
          <a:lstStyle/>
          <a:p>
            <a:pPr algn="ctr"/>
            <a:r>
              <a:rPr lang="en-US" sz="1100" dirty="0"/>
              <a:t>#20</a:t>
            </a:r>
          </a:p>
        </p:txBody>
      </p:sp>
      <p:cxnSp>
        <p:nvCxnSpPr>
          <p:cNvPr id="14" name="Straight Arrow Connector 13"/>
          <p:cNvCxnSpPr>
            <a:stCxn id="12" idx="1"/>
          </p:cNvCxnSpPr>
          <p:nvPr/>
        </p:nvCxnSpPr>
        <p:spPr>
          <a:xfrm flipH="1">
            <a:off x="2533650" y="4069723"/>
            <a:ext cx="24852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173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7</a:t>
            </a:fld>
            <a:endParaRPr lang="en-US"/>
          </a:p>
        </p:txBody>
      </p:sp>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2 of 67</a:t>
            </a:r>
          </a:p>
        </p:txBody>
      </p:sp>
      <p:pic>
        <p:nvPicPr>
          <p:cNvPr id="3" name="Picture 2">
            <a:extLst>
              <a:ext uri="{FF2B5EF4-FFF2-40B4-BE49-F238E27FC236}">
                <a16:creationId xmlns:a16="http://schemas.microsoft.com/office/drawing/2014/main" id="{87D597A4-DFE8-ABBB-ABE0-219C337CED70}"/>
              </a:ext>
            </a:extLst>
          </p:cNvPr>
          <p:cNvPicPr>
            <a:picLocks noChangeAspect="1"/>
          </p:cNvPicPr>
          <p:nvPr/>
        </p:nvPicPr>
        <p:blipFill>
          <a:blip r:embed="rId2"/>
          <a:stretch>
            <a:fillRect/>
          </a:stretch>
        </p:blipFill>
        <p:spPr>
          <a:xfrm>
            <a:off x="0" y="408410"/>
            <a:ext cx="9144000" cy="6046177"/>
          </a:xfrm>
          <a:prstGeom prst="rect">
            <a:avLst/>
          </a:prstGeom>
        </p:spPr>
      </p:pic>
    </p:spTree>
    <p:extLst>
      <p:ext uri="{BB962C8B-B14F-4D97-AF65-F5344CB8AC3E}">
        <p14:creationId xmlns:p14="http://schemas.microsoft.com/office/powerpoint/2010/main" val="7303004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70</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31826" y="1101167"/>
            <a:ext cx="5854700" cy="4391025"/>
          </a:xfrm>
          <a:prstGeom prst="rect">
            <a:avLst/>
          </a:prstGeom>
        </p:spPr>
      </p:pic>
      <p:sp>
        <p:nvSpPr>
          <p:cNvPr id="6" name="Oval 5"/>
          <p:cNvSpPr/>
          <p:nvPr/>
        </p:nvSpPr>
        <p:spPr>
          <a:xfrm>
            <a:off x="1281112" y="2828924"/>
            <a:ext cx="752475" cy="7143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64 of 67</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1075" y="369329"/>
            <a:ext cx="4114800" cy="3086100"/>
          </a:xfrm>
          <a:prstGeom prst="rect">
            <a:avLst/>
          </a:prstGeom>
        </p:spPr>
      </p:pic>
      <p:sp>
        <p:nvSpPr>
          <p:cNvPr id="9" name="Oval 8"/>
          <p:cNvSpPr/>
          <p:nvPr/>
        </p:nvSpPr>
        <p:spPr>
          <a:xfrm>
            <a:off x="6610350" y="2105025"/>
            <a:ext cx="723900" cy="723899"/>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28650" y="3867150"/>
            <a:ext cx="342900" cy="261610"/>
          </a:xfrm>
          <a:prstGeom prst="rect">
            <a:avLst/>
          </a:prstGeom>
          <a:solidFill>
            <a:schemeClr val="bg1"/>
          </a:solidFill>
        </p:spPr>
        <p:txBody>
          <a:bodyPr wrap="square" rtlCol="0">
            <a:spAutoFit/>
          </a:bodyPr>
          <a:lstStyle/>
          <a:p>
            <a:pPr algn="ctr"/>
            <a:r>
              <a:rPr lang="en-US" sz="1100" dirty="0"/>
              <a:t>#9</a:t>
            </a:r>
          </a:p>
        </p:txBody>
      </p:sp>
      <p:cxnSp>
        <p:nvCxnSpPr>
          <p:cNvPr id="12" name="Straight Arrow Connector 11"/>
          <p:cNvCxnSpPr>
            <a:stCxn id="10" idx="3"/>
          </p:cNvCxnSpPr>
          <p:nvPr/>
        </p:nvCxnSpPr>
        <p:spPr>
          <a:xfrm>
            <a:off x="971550" y="3997955"/>
            <a:ext cx="219075"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253037" y="4644281"/>
            <a:ext cx="3438525"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the white (9) wire from harness (719404) to the top right terminal on R1</a:t>
            </a:r>
          </a:p>
        </p:txBody>
      </p:sp>
    </p:spTree>
    <p:extLst>
      <p:ext uri="{BB962C8B-B14F-4D97-AF65-F5344CB8AC3E}">
        <p14:creationId xmlns:p14="http://schemas.microsoft.com/office/powerpoint/2010/main" val="3082758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71</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66413" y="1107448"/>
            <a:ext cx="5904925" cy="4428693"/>
          </a:xfrm>
          <a:prstGeom prst="rect">
            <a:avLst/>
          </a:prstGeom>
        </p:spPr>
      </p:pic>
      <p:sp>
        <p:nvSpPr>
          <p:cNvPr id="6" name="TextBox 5"/>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65 of 67</a:t>
            </a:r>
          </a:p>
        </p:txBody>
      </p:sp>
      <p:sp>
        <p:nvSpPr>
          <p:cNvPr id="11" name="Oval 10"/>
          <p:cNvSpPr/>
          <p:nvPr/>
        </p:nvSpPr>
        <p:spPr>
          <a:xfrm>
            <a:off x="3157537" y="876298"/>
            <a:ext cx="747713" cy="914401"/>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47766" y="876298"/>
            <a:ext cx="747713" cy="914401"/>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229226" y="2898036"/>
            <a:ext cx="3048000"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purple wire from harness (719404) to the top right terminals of R4 &amp; R3 as shown in the picture. </a:t>
            </a:r>
          </a:p>
        </p:txBody>
      </p:sp>
    </p:spTree>
    <p:extLst>
      <p:ext uri="{BB962C8B-B14F-4D97-AF65-F5344CB8AC3E}">
        <p14:creationId xmlns:p14="http://schemas.microsoft.com/office/powerpoint/2010/main" val="31938804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238626" y="673894"/>
            <a:ext cx="5391151" cy="4043363"/>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72</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00048" y="673894"/>
            <a:ext cx="5391150" cy="4043362"/>
          </a:xfrm>
          <a:prstGeom prst="rect">
            <a:avLst/>
          </a:prstGeom>
        </p:spPr>
      </p:pic>
      <p:sp>
        <p:nvSpPr>
          <p:cNvPr id="6" name="TextBox 5"/>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66 of 67</a:t>
            </a:r>
          </a:p>
        </p:txBody>
      </p:sp>
      <p:sp>
        <p:nvSpPr>
          <p:cNvPr id="8" name="Oval 7"/>
          <p:cNvSpPr/>
          <p:nvPr/>
        </p:nvSpPr>
        <p:spPr>
          <a:xfrm>
            <a:off x="352425" y="1714500"/>
            <a:ext cx="3152775" cy="212300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591054" y="3123128"/>
            <a:ext cx="1600200" cy="158222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495425" y="5504419"/>
            <a:ext cx="6153150"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Tape off the red/white wire coming off of harness (719404)</a:t>
            </a:r>
          </a:p>
          <a:p>
            <a:pPr marL="285750" indent="-285750">
              <a:buFont typeface="Arial" panose="020B0604020202020204" pitchFamily="34" charset="0"/>
              <a:buChar char="•"/>
            </a:pPr>
            <a:r>
              <a:rPr lang="en-US" sz="1400" dirty="0"/>
              <a:t>Tape off the third branch of the purple wire coming out of the R3 (A) terminal</a:t>
            </a:r>
          </a:p>
          <a:p>
            <a:pPr marL="285750" indent="-285750">
              <a:buFont typeface="Arial" panose="020B0604020202020204" pitchFamily="34" charset="0"/>
              <a:buChar char="•"/>
            </a:pPr>
            <a:r>
              <a:rPr lang="en-US" sz="1400" dirty="0"/>
              <a:t>Tape off the third branch of the orange wire coming out of the R3 (B) terminal</a:t>
            </a:r>
          </a:p>
        </p:txBody>
      </p:sp>
    </p:spTree>
    <p:extLst>
      <p:ext uri="{BB962C8B-B14F-4D97-AF65-F5344CB8AC3E}">
        <p14:creationId xmlns:p14="http://schemas.microsoft.com/office/powerpoint/2010/main" val="32516473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73</a:t>
            </a:fld>
            <a:endParaRPr lang="en-US"/>
          </a:p>
        </p:txBody>
      </p:sp>
      <p:sp>
        <p:nvSpPr>
          <p:cNvPr id="5" name="TextBox 4"/>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67 of 67</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04775" y="369332"/>
            <a:ext cx="6479858" cy="4859893"/>
          </a:xfrm>
          <a:prstGeom prst="rect">
            <a:avLst/>
          </a:prstGeom>
        </p:spPr>
      </p:pic>
      <p:sp>
        <p:nvSpPr>
          <p:cNvPr id="7" name="Oval 6"/>
          <p:cNvSpPr/>
          <p:nvPr/>
        </p:nvSpPr>
        <p:spPr>
          <a:xfrm>
            <a:off x="2664381" y="1295400"/>
            <a:ext cx="819150" cy="15811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060666" y="675204"/>
            <a:ext cx="1004888" cy="21240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5000" t="45000"/>
          <a:stretch/>
        </p:blipFill>
        <p:spPr>
          <a:xfrm rot="5400000">
            <a:off x="5688981" y="1735226"/>
            <a:ext cx="4385189" cy="2128106"/>
          </a:xfrm>
          <a:prstGeom prst="rect">
            <a:avLst/>
          </a:prstGeom>
        </p:spPr>
      </p:pic>
      <p:sp>
        <p:nvSpPr>
          <p:cNvPr id="11" name="TextBox 10"/>
          <p:cNvSpPr txBox="1"/>
          <p:nvPr/>
        </p:nvSpPr>
        <p:spPr>
          <a:xfrm>
            <a:off x="4695029" y="2938688"/>
            <a:ext cx="493554" cy="261610"/>
          </a:xfrm>
          <a:prstGeom prst="rect">
            <a:avLst/>
          </a:prstGeom>
          <a:solidFill>
            <a:schemeClr val="tx1"/>
          </a:solidFill>
          <a:ln>
            <a:solidFill>
              <a:srgbClr val="0066FF"/>
            </a:solidFill>
          </a:ln>
        </p:spPr>
        <p:txBody>
          <a:bodyPr wrap="square" rtlCol="0">
            <a:spAutoFit/>
          </a:bodyPr>
          <a:lstStyle/>
          <a:p>
            <a:pPr algn="ctr"/>
            <a:r>
              <a:rPr lang="en-US" sz="1100" dirty="0">
                <a:solidFill>
                  <a:schemeClr val="bg1"/>
                </a:solidFill>
              </a:rPr>
              <a:t>#104</a:t>
            </a:r>
          </a:p>
        </p:txBody>
      </p:sp>
      <p:sp>
        <p:nvSpPr>
          <p:cNvPr id="12" name="TextBox 11"/>
          <p:cNvSpPr txBox="1"/>
          <p:nvPr/>
        </p:nvSpPr>
        <p:spPr>
          <a:xfrm>
            <a:off x="2288619" y="2984272"/>
            <a:ext cx="469342" cy="261610"/>
          </a:xfrm>
          <a:prstGeom prst="rect">
            <a:avLst/>
          </a:prstGeom>
          <a:solidFill>
            <a:schemeClr val="bg1">
              <a:lumMod val="50000"/>
            </a:schemeClr>
          </a:solidFill>
          <a:ln>
            <a:solidFill>
              <a:schemeClr val="bg1">
                <a:lumMod val="50000"/>
              </a:schemeClr>
            </a:solidFill>
          </a:ln>
        </p:spPr>
        <p:txBody>
          <a:bodyPr wrap="square" rtlCol="0">
            <a:spAutoFit/>
          </a:bodyPr>
          <a:lstStyle/>
          <a:p>
            <a:pPr algn="ctr"/>
            <a:r>
              <a:rPr lang="en-US" sz="1100" dirty="0">
                <a:solidFill>
                  <a:schemeClr val="bg1"/>
                </a:solidFill>
              </a:rPr>
              <a:t>#102</a:t>
            </a:r>
          </a:p>
        </p:txBody>
      </p:sp>
      <p:cxnSp>
        <p:nvCxnSpPr>
          <p:cNvPr id="14" name="Straight Arrow Connector 13"/>
          <p:cNvCxnSpPr>
            <a:stCxn id="12" idx="3"/>
          </p:cNvCxnSpPr>
          <p:nvPr/>
        </p:nvCxnSpPr>
        <p:spPr>
          <a:xfrm flipV="1">
            <a:off x="2757961" y="3023909"/>
            <a:ext cx="232889" cy="91168"/>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1"/>
          </p:cNvCxnSpPr>
          <p:nvPr/>
        </p:nvCxnSpPr>
        <p:spPr>
          <a:xfrm flipH="1">
            <a:off x="4381500" y="3069493"/>
            <a:ext cx="313529" cy="0"/>
          </a:xfrm>
          <a:prstGeom prst="straightConnector1">
            <a:avLst/>
          </a:prstGeom>
          <a:ln>
            <a:solidFill>
              <a:srgbClr val="0066FF"/>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493756" y="5595781"/>
            <a:ext cx="6896100"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the shunt branch of (719450) with the black/blue (104) wire on the right terminal and the grey (102) wire on the middle terminal as shown above on the shunt</a:t>
            </a:r>
          </a:p>
        </p:txBody>
      </p:sp>
    </p:spTree>
    <p:extLst>
      <p:ext uri="{BB962C8B-B14F-4D97-AF65-F5344CB8AC3E}">
        <p14:creationId xmlns:p14="http://schemas.microsoft.com/office/powerpoint/2010/main" val="19612334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 y="0"/>
            <a:ext cx="4133851" cy="369332"/>
          </a:xfrm>
          <a:prstGeom prst="rect">
            <a:avLst/>
          </a:prstGeom>
          <a:solidFill>
            <a:schemeClr val="accent2"/>
          </a:solidFill>
        </p:spPr>
        <p:txBody>
          <a:bodyPr wrap="square" rtlCol="0">
            <a:spAutoFit/>
          </a:bodyPr>
          <a:lstStyle/>
          <a:p>
            <a:r>
              <a:rPr lang="en-US" dirty="0"/>
              <a:t>Leveling Scrub Deck and Testing </a:t>
            </a:r>
            <a:r>
              <a:rPr lang="en-US" dirty="0" err="1"/>
              <a:t>Pg</a:t>
            </a:r>
            <a:r>
              <a:rPr lang="en-US" dirty="0"/>
              <a:t> 1 of 2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325" y="369332"/>
            <a:ext cx="6229350" cy="4672013"/>
          </a:xfrm>
          <a:prstGeom prst="rect">
            <a:avLst/>
          </a:prstGeom>
        </p:spPr>
      </p:pic>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74</a:t>
            </a:fld>
            <a:endParaRPr lang="en-US"/>
          </a:p>
        </p:txBody>
      </p:sp>
      <p:sp>
        <p:nvSpPr>
          <p:cNvPr id="2" name="Oval 1"/>
          <p:cNvSpPr/>
          <p:nvPr/>
        </p:nvSpPr>
        <p:spPr>
          <a:xfrm>
            <a:off x="3514725" y="2400300"/>
            <a:ext cx="3209925" cy="10572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76325" y="5437239"/>
            <a:ext cx="6991350"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Adjust linkages so that the scrub deck is leveled, see next page for test results of level scrub deck (this may need adjusting multiple times until lines are even)</a:t>
            </a:r>
          </a:p>
        </p:txBody>
      </p:sp>
    </p:spTree>
    <p:extLst>
      <p:ext uri="{BB962C8B-B14F-4D97-AF65-F5344CB8AC3E}">
        <p14:creationId xmlns:p14="http://schemas.microsoft.com/office/powerpoint/2010/main" val="16964494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4133851" cy="369332"/>
          </a:xfrm>
          <a:prstGeom prst="rect">
            <a:avLst/>
          </a:prstGeom>
          <a:solidFill>
            <a:schemeClr val="accent2"/>
          </a:solidFill>
        </p:spPr>
        <p:txBody>
          <a:bodyPr wrap="square" rtlCol="0">
            <a:spAutoFit/>
          </a:bodyPr>
          <a:lstStyle/>
          <a:p>
            <a:r>
              <a:rPr lang="en-US" dirty="0"/>
              <a:t>Leveling Scrub Deck and Testing </a:t>
            </a:r>
            <a:r>
              <a:rPr lang="en-US" dirty="0" err="1"/>
              <a:t>Pg</a:t>
            </a:r>
            <a:r>
              <a:rPr lang="en-US" dirty="0"/>
              <a:t> 2 of 2 </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369332"/>
            <a:ext cx="6858000" cy="5143500"/>
          </a:xfrm>
          <a:prstGeom prst="rect">
            <a:avLst/>
          </a:prstGeom>
        </p:spPr>
      </p:pic>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75</a:t>
            </a:fld>
            <a:endParaRPr lang="en-US"/>
          </a:p>
        </p:txBody>
      </p:sp>
      <p:sp>
        <p:nvSpPr>
          <p:cNvPr id="2" name="Oval 1"/>
          <p:cNvSpPr/>
          <p:nvPr/>
        </p:nvSpPr>
        <p:spPr>
          <a:xfrm>
            <a:off x="1228725" y="1914525"/>
            <a:ext cx="6248400" cy="30575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304925" y="5672982"/>
            <a:ext cx="6534150"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Using chalk spray, spray lines on the ground and run machine after each adjustment</a:t>
            </a:r>
          </a:p>
          <a:p>
            <a:pPr marL="742950" lvl="1" indent="-285750">
              <a:buFont typeface="Arial" panose="020B0604020202020204" pitchFamily="34" charset="0"/>
              <a:buChar char="•"/>
            </a:pPr>
            <a:r>
              <a:rPr lang="en-US" sz="1400" dirty="0"/>
              <a:t>Horizontal lines should look like the above once full adjusted</a:t>
            </a:r>
          </a:p>
        </p:txBody>
      </p:sp>
    </p:spTree>
    <p:extLst>
      <p:ext uri="{BB962C8B-B14F-4D97-AF65-F5344CB8AC3E}">
        <p14:creationId xmlns:p14="http://schemas.microsoft.com/office/powerpoint/2010/main" val="31464548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76</a:t>
            </a:fld>
            <a:endParaRPr lang="en-US"/>
          </a:p>
        </p:txBody>
      </p:sp>
      <p:sp>
        <p:nvSpPr>
          <p:cNvPr id="5" name="TextBox 4"/>
          <p:cNvSpPr txBox="1"/>
          <p:nvPr/>
        </p:nvSpPr>
        <p:spPr>
          <a:xfrm>
            <a:off x="962025" y="333375"/>
            <a:ext cx="7219950" cy="584775"/>
          </a:xfrm>
          <a:prstGeom prst="rect">
            <a:avLst/>
          </a:prstGeom>
          <a:noFill/>
        </p:spPr>
        <p:txBody>
          <a:bodyPr wrap="square" rtlCol="0">
            <a:spAutoFit/>
          </a:bodyPr>
          <a:lstStyle/>
          <a:p>
            <a:pPr algn="ctr"/>
            <a:r>
              <a:rPr lang="en-US" sz="3200" dirty="0"/>
              <a:t>Battery Bars Material List and Locations</a:t>
            </a:r>
          </a:p>
        </p:txBody>
      </p:sp>
      <p:graphicFrame>
        <p:nvGraphicFramePr>
          <p:cNvPr id="7" name="Table 6"/>
          <p:cNvGraphicFramePr>
            <a:graphicFrameLocks noGrp="1"/>
          </p:cNvGraphicFramePr>
          <p:nvPr>
            <p:extLst>
              <p:ext uri="{D42A27DB-BD31-4B8C-83A1-F6EECF244321}">
                <p14:modId xmlns:p14="http://schemas.microsoft.com/office/powerpoint/2010/main" val="557225964"/>
              </p:ext>
            </p:extLst>
          </p:nvPr>
        </p:nvGraphicFramePr>
        <p:xfrm>
          <a:off x="0" y="2332514"/>
          <a:ext cx="9144000" cy="2232660"/>
        </p:xfrm>
        <a:graphic>
          <a:graphicData uri="http://schemas.openxmlformats.org/drawingml/2006/table">
            <a:tbl>
              <a:tblPr/>
              <a:tblGrid>
                <a:gridCol w="2056706">
                  <a:extLst>
                    <a:ext uri="{9D8B030D-6E8A-4147-A177-3AD203B41FA5}">
                      <a16:colId xmlns:a16="http://schemas.microsoft.com/office/drawing/2014/main" val="1232660952"/>
                    </a:ext>
                  </a:extLst>
                </a:gridCol>
                <a:gridCol w="3390784">
                  <a:extLst>
                    <a:ext uri="{9D8B030D-6E8A-4147-A177-3AD203B41FA5}">
                      <a16:colId xmlns:a16="http://schemas.microsoft.com/office/drawing/2014/main" val="1826988511"/>
                    </a:ext>
                  </a:extLst>
                </a:gridCol>
                <a:gridCol w="1778772">
                  <a:extLst>
                    <a:ext uri="{9D8B030D-6E8A-4147-A177-3AD203B41FA5}">
                      <a16:colId xmlns:a16="http://schemas.microsoft.com/office/drawing/2014/main" val="3789537234"/>
                    </a:ext>
                  </a:extLst>
                </a:gridCol>
                <a:gridCol w="1917738">
                  <a:extLst>
                    <a:ext uri="{9D8B030D-6E8A-4147-A177-3AD203B41FA5}">
                      <a16:colId xmlns:a16="http://schemas.microsoft.com/office/drawing/2014/main" val="4199533275"/>
                    </a:ext>
                  </a:extLst>
                </a:gridCol>
              </a:tblGrid>
              <a:tr h="190500">
                <a:tc>
                  <a:txBody>
                    <a:bodyPr/>
                    <a:lstStyle/>
                    <a:p>
                      <a:pPr algn="ctr" fontAlgn="b"/>
                      <a:r>
                        <a:rPr lang="en-US" sz="2400" b="1" i="0" u="none" strike="noStrike">
                          <a:solidFill>
                            <a:srgbClr val="FFFFFF"/>
                          </a:solidFill>
                          <a:effectLst/>
                          <a:latin typeface="Calibri" panose="020F0502020204030204" pitchFamily="34" charset="0"/>
                        </a:rPr>
                        <a:t>Component </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Object Description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Usage Qty</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Storage Bin</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1405209924"/>
                  </a:ext>
                </a:extLst>
              </a:tr>
              <a:tr h="190500">
                <a:tc>
                  <a:txBody>
                    <a:bodyPr/>
                    <a:lstStyle/>
                    <a:p>
                      <a:pPr algn="ctr" fontAlgn="b"/>
                      <a:r>
                        <a:rPr lang="en-US" sz="2400" b="0" i="0" u="none" strike="noStrike" dirty="0">
                          <a:solidFill>
                            <a:srgbClr val="000000"/>
                          </a:solidFill>
                          <a:effectLst/>
                          <a:latin typeface="Calibri" panose="020F0502020204030204" pitchFamily="34" charset="0"/>
                        </a:rPr>
                        <a:t>719484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a:solidFill>
                            <a:srgbClr val="000000"/>
                          </a:solidFill>
                          <a:effectLst/>
                          <a:latin typeface="Calibri" panose="020F0502020204030204" pitchFamily="34" charset="0"/>
                        </a:rPr>
                        <a:t>BATTERY BAR</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a:solidFill>
                            <a:srgbClr val="000000"/>
                          </a:solidFill>
                          <a:effectLst/>
                          <a:latin typeface="Calibri" panose="020F0502020204030204" pitchFamily="34" charset="0"/>
                        </a:rPr>
                        <a:t>3</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dirty="0">
                          <a:solidFill>
                            <a:srgbClr val="000000"/>
                          </a:solidFill>
                          <a:effectLst/>
                          <a:latin typeface="Calibri" panose="020F0502020204030204" pitchFamily="34" charset="0"/>
                        </a:rPr>
                        <a:t>A1912E03</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627661124"/>
                  </a:ext>
                </a:extLst>
              </a:tr>
              <a:tr h="190500">
                <a:tc>
                  <a:txBody>
                    <a:bodyPr/>
                    <a:lstStyle/>
                    <a:p>
                      <a:pPr algn="ctr" fontAlgn="b"/>
                      <a:r>
                        <a:rPr lang="en-US" sz="2400" b="0" i="0" u="none" strike="noStrike">
                          <a:solidFill>
                            <a:srgbClr val="000000"/>
                          </a:solidFill>
                          <a:effectLst/>
                          <a:latin typeface="Calibri" panose="020F0502020204030204" pitchFamily="34" charset="0"/>
                        </a:rPr>
                        <a:t>600919</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dirty="0">
                          <a:solidFill>
                            <a:srgbClr val="000000"/>
                          </a:solidFill>
                          <a:effectLst/>
                          <a:latin typeface="Calibri" panose="020F0502020204030204" pitchFamily="34" charset="0"/>
                        </a:rPr>
                        <a:t>SCR-HH M8-1.25 X 40 ZP CLASS 8.8</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a:solidFill>
                            <a:srgbClr val="000000"/>
                          </a:solidFill>
                          <a:effectLst/>
                          <a:latin typeface="Calibri" panose="020F0502020204030204" pitchFamily="34" charset="0"/>
                        </a:rPr>
                        <a:t>6</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400" b="0" i="0" u="none" strike="noStrike">
                          <a:solidFill>
                            <a:srgbClr val="000000"/>
                          </a:solidFill>
                          <a:effectLst/>
                          <a:latin typeface="Calibri" panose="020F0502020204030204" pitchFamily="34" charset="0"/>
                        </a:rPr>
                        <a:t>FAS07D02</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388507834"/>
                  </a:ext>
                </a:extLst>
              </a:tr>
              <a:tr h="190500">
                <a:tc>
                  <a:txBody>
                    <a:bodyPr/>
                    <a:lstStyle/>
                    <a:p>
                      <a:pPr algn="ctr" fontAlgn="b"/>
                      <a:r>
                        <a:rPr lang="en-US" sz="2400" b="0" i="0" u="none" strike="noStrike">
                          <a:solidFill>
                            <a:srgbClr val="000000"/>
                          </a:solidFill>
                          <a:effectLst/>
                          <a:latin typeface="Calibri" panose="020F0502020204030204" pitchFamily="34" charset="0"/>
                        </a:rPr>
                        <a:t>12310041</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de-DE" sz="2400" b="0" i="0" u="none" strike="noStrike">
                          <a:solidFill>
                            <a:srgbClr val="000000"/>
                          </a:solidFill>
                          <a:effectLst/>
                          <a:latin typeface="Calibri" panose="020F0502020204030204" pitchFamily="34" charset="0"/>
                        </a:rPr>
                        <a:t>WASHER-FLAT M8.4 X 16 X 1.6 ZP</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a:solidFill>
                            <a:srgbClr val="000000"/>
                          </a:solidFill>
                          <a:effectLst/>
                          <a:latin typeface="Calibri" panose="020F0502020204030204" pitchFamily="34" charset="0"/>
                        </a:rPr>
                        <a:t>6</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400" b="0" i="0" u="none" strike="noStrike" dirty="0">
                          <a:solidFill>
                            <a:srgbClr val="000000"/>
                          </a:solidFill>
                          <a:effectLst/>
                          <a:latin typeface="Calibri" panose="020F0502020204030204" pitchFamily="34" charset="0"/>
                        </a:rPr>
                        <a:t>FAS01D10</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676408383"/>
                  </a:ext>
                </a:extLst>
              </a:tr>
            </a:tbl>
          </a:graphicData>
        </a:graphic>
      </p:graphicFrame>
    </p:spTree>
    <p:extLst>
      <p:ext uri="{BB962C8B-B14F-4D97-AF65-F5344CB8AC3E}">
        <p14:creationId xmlns:p14="http://schemas.microsoft.com/office/powerpoint/2010/main" val="8060728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025" y="147637"/>
            <a:ext cx="7258050" cy="5443538"/>
          </a:xfrm>
          <a:prstGeom prst="rect">
            <a:avLst/>
          </a:prstGeom>
        </p:spPr>
      </p:pic>
      <p:sp>
        <p:nvSpPr>
          <p:cNvPr id="6" name="TextBox 5"/>
          <p:cNvSpPr txBox="1"/>
          <p:nvPr/>
        </p:nvSpPr>
        <p:spPr>
          <a:xfrm>
            <a:off x="-1" y="0"/>
            <a:ext cx="2171701" cy="369332"/>
          </a:xfrm>
          <a:prstGeom prst="rect">
            <a:avLst/>
          </a:prstGeom>
          <a:solidFill>
            <a:schemeClr val="accent2"/>
          </a:solidFill>
        </p:spPr>
        <p:txBody>
          <a:bodyPr wrap="square" rtlCol="0">
            <a:spAutoFit/>
          </a:bodyPr>
          <a:lstStyle/>
          <a:p>
            <a:r>
              <a:rPr lang="en-US" dirty="0"/>
              <a:t>Battery Bars </a:t>
            </a:r>
            <a:r>
              <a:rPr lang="en-US" dirty="0" err="1"/>
              <a:t>Pg</a:t>
            </a:r>
            <a:r>
              <a:rPr lang="en-US" dirty="0"/>
              <a:t> 1 of 1 </a:t>
            </a:r>
          </a:p>
        </p:txBody>
      </p:sp>
      <p:sp>
        <p:nvSpPr>
          <p:cNvPr id="8" name="TextBox 7"/>
          <p:cNvSpPr txBox="1"/>
          <p:nvPr/>
        </p:nvSpPr>
        <p:spPr>
          <a:xfrm>
            <a:off x="3157537" y="67783"/>
            <a:ext cx="1152525" cy="738664"/>
          </a:xfrm>
          <a:prstGeom prst="rect">
            <a:avLst/>
          </a:prstGeom>
          <a:solidFill>
            <a:srgbClr val="00FF00"/>
          </a:solidFill>
        </p:spPr>
        <p:txBody>
          <a:bodyPr wrap="square" rtlCol="0">
            <a:spAutoFit/>
          </a:bodyPr>
          <a:lstStyle/>
          <a:p>
            <a:pPr algn="ctr"/>
            <a:r>
              <a:rPr lang="en-US" sz="1400" dirty="0"/>
              <a:t>(3)719484</a:t>
            </a:r>
          </a:p>
          <a:p>
            <a:pPr algn="ctr"/>
            <a:r>
              <a:rPr lang="en-US" sz="1400" dirty="0"/>
              <a:t>(6)600919</a:t>
            </a:r>
          </a:p>
          <a:p>
            <a:pPr algn="ctr"/>
            <a:r>
              <a:rPr lang="en-US" sz="1400" dirty="0"/>
              <a:t>(6)12310041</a:t>
            </a:r>
          </a:p>
        </p:txBody>
      </p:sp>
      <p:sp>
        <p:nvSpPr>
          <p:cNvPr id="9" name="Oval 8"/>
          <p:cNvSpPr/>
          <p:nvPr/>
        </p:nvSpPr>
        <p:spPr>
          <a:xfrm>
            <a:off x="3305175" y="1571625"/>
            <a:ext cx="857250" cy="25241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8" idx="2"/>
            <a:endCxn id="9" idx="0"/>
          </p:cNvCxnSpPr>
          <p:nvPr/>
        </p:nvCxnSpPr>
        <p:spPr>
          <a:xfrm>
            <a:off x="3733800" y="806447"/>
            <a:ext cx="0" cy="76517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Date Placeholder 12"/>
          <p:cNvSpPr>
            <a:spLocks noGrp="1"/>
          </p:cNvSpPr>
          <p:nvPr>
            <p:ph type="dt" sz="half" idx="10"/>
          </p:nvPr>
        </p:nvSpPr>
        <p:spPr/>
        <p:txBody>
          <a:bodyPr/>
          <a:lstStyle/>
          <a:p>
            <a:r>
              <a:rPr lang="en-US"/>
              <a:t>8/15/2023</a:t>
            </a:r>
          </a:p>
        </p:txBody>
      </p:sp>
      <p:sp>
        <p:nvSpPr>
          <p:cNvPr id="14" name="Footer Placeholder 13"/>
          <p:cNvSpPr>
            <a:spLocks noGrp="1"/>
          </p:cNvSpPr>
          <p:nvPr>
            <p:ph type="ftr" sz="quarter" idx="11"/>
          </p:nvPr>
        </p:nvSpPr>
        <p:spPr/>
        <p:txBody>
          <a:bodyPr/>
          <a:lstStyle/>
          <a:p>
            <a:r>
              <a:rPr lang="en-US"/>
              <a:t>Nautilus E Final Assembly Station 2</a:t>
            </a:r>
          </a:p>
        </p:txBody>
      </p:sp>
      <p:sp>
        <p:nvSpPr>
          <p:cNvPr id="15" name="Slide Number Placeholder 14"/>
          <p:cNvSpPr>
            <a:spLocks noGrp="1"/>
          </p:cNvSpPr>
          <p:nvPr>
            <p:ph type="sldNum" sz="quarter" idx="12"/>
          </p:nvPr>
        </p:nvSpPr>
        <p:spPr/>
        <p:txBody>
          <a:bodyPr/>
          <a:lstStyle/>
          <a:p>
            <a:fld id="{4AE66E7F-8BDB-4576-9389-78EC3731E1F2}" type="slidenum">
              <a:rPr lang="en-US" smtClean="0"/>
              <a:t>77</a:t>
            </a:fld>
            <a:endParaRPr lang="en-US"/>
          </a:p>
        </p:txBody>
      </p:sp>
      <p:sp>
        <p:nvSpPr>
          <p:cNvPr id="4" name="TextBox 3"/>
          <p:cNvSpPr txBox="1"/>
          <p:nvPr/>
        </p:nvSpPr>
        <p:spPr>
          <a:xfrm>
            <a:off x="1195387" y="5658405"/>
            <a:ext cx="6791325"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3 battery bars (719484) onto top of frame with 6 screws (600919) and 6 washers (12310041).</a:t>
            </a:r>
          </a:p>
          <a:p>
            <a:pPr marL="742950" lvl="1" indent="-285750">
              <a:buFont typeface="Arial" panose="020B0604020202020204" pitchFamily="34" charset="0"/>
              <a:buChar char="•"/>
            </a:pPr>
            <a:r>
              <a:rPr lang="en-US" sz="1400" dirty="0"/>
              <a:t>Frame is already threaded for screws </a:t>
            </a:r>
          </a:p>
        </p:txBody>
      </p:sp>
      <p:sp>
        <p:nvSpPr>
          <p:cNvPr id="5" name="Oval 4"/>
          <p:cNvSpPr/>
          <p:nvPr/>
        </p:nvSpPr>
        <p:spPr>
          <a:xfrm>
            <a:off x="5481637" y="1314450"/>
            <a:ext cx="1195388" cy="27813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a:stCxn id="8" idx="2"/>
            <a:endCxn id="5" idx="1"/>
          </p:cNvCxnSpPr>
          <p:nvPr/>
        </p:nvCxnSpPr>
        <p:spPr>
          <a:xfrm>
            <a:off x="3733800" y="806447"/>
            <a:ext cx="1922898" cy="91531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598395" y="1889643"/>
            <a:ext cx="728662" cy="2273337"/>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8" idx="2"/>
            <a:endCxn id="17" idx="7"/>
          </p:cNvCxnSpPr>
          <p:nvPr/>
        </p:nvCxnSpPr>
        <p:spPr>
          <a:xfrm flipH="1">
            <a:off x="2220347" y="806447"/>
            <a:ext cx="1513453" cy="141611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59256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81A86B-77A5-4378-B2BB-0651CD38D430}"/>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D288F331-B5BB-46B3-B2EE-31B122D62E6F}"/>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D9702765-91E5-44D6-92A8-6944E9AE3ABC}"/>
              </a:ext>
            </a:extLst>
          </p:cNvPr>
          <p:cNvSpPr>
            <a:spLocks noGrp="1"/>
          </p:cNvSpPr>
          <p:nvPr>
            <p:ph type="sldNum" sz="quarter" idx="12"/>
          </p:nvPr>
        </p:nvSpPr>
        <p:spPr/>
        <p:txBody>
          <a:bodyPr/>
          <a:lstStyle/>
          <a:p>
            <a:fld id="{4AE66E7F-8BDB-4576-9389-78EC3731E1F2}" type="slidenum">
              <a:rPr lang="en-US" smtClean="0"/>
              <a:t>78</a:t>
            </a:fld>
            <a:endParaRPr lang="en-US"/>
          </a:p>
        </p:txBody>
      </p:sp>
      <p:graphicFrame>
        <p:nvGraphicFramePr>
          <p:cNvPr id="5" name="Table 4">
            <a:extLst>
              <a:ext uri="{FF2B5EF4-FFF2-40B4-BE49-F238E27FC236}">
                <a16:creationId xmlns:a16="http://schemas.microsoft.com/office/drawing/2014/main" id="{EC0F8D82-ADD0-4957-9EAE-443911894F2B}"/>
              </a:ext>
            </a:extLst>
          </p:cNvPr>
          <p:cNvGraphicFramePr>
            <a:graphicFrameLocks noGrp="1"/>
          </p:cNvGraphicFramePr>
          <p:nvPr>
            <p:extLst>
              <p:ext uri="{D42A27DB-BD31-4B8C-83A1-F6EECF244321}">
                <p14:modId xmlns:p14="http://schemas.microsoft.com/office/powerpoint/2010/main" val="3993739181"/>
              </p:ext>
            </p:extLst>
          </p:nvPr>
        </p:nvGraphicFramePr>
        <p:xfrm>
          <a:off x="0" y="2332514"/>
          <a:ext cx="9144000" cy="1623060"/>
        </p:xfrm>
        <a:graphic>
          <a:graphicData uri="http://schemas.openxmlformats.org/drawingml/2006/table">
            <a:tbl>
              <a:tblPr/>
              <a:tblGrid>
                <a:gridCol w="2056706">
                  <a:extLst>
                    <a:ext uri="{9D8B030D-6E8A-4147-A177-3AD203B41FA5}">
                      <a16:colId xmlns:a16="http://schemas.microsoft.com/office/drawing/2014/main" val="1232660952"/>
                    </a:ext>
                  </a:extLst>
                </a:gridCol>
                <a:gridCol w="3390784">
                  <a:extLst>
                    <a:ext uri="{9D8B030D-6E8A-4147-A177-3AD203B41FA5}">
                      <a16:colId xmlns:a16="http://schemas.microsoft.com/office/drawing/2014/main" val="1826988511"/>
                    </a:ext>
                  </a:extLst>
                </a:gridCol>
                <a:gridCol w="1778772">
                  <a:extLst>
                    <a:ext uri="{9D8B030D-6E8A-4147-A177-3AD203B41FA5}">
                      <a16:colId xmlns:a16="http://schemas.microsoft.com/office/drawing/2014/main" val="3789537234"/>
                    </a:ext>
                  </a:extLst>
                </a:gridCol>
                <a:gridCol w="1917738">
                  <a:extLst>
                    <a:ext uri="{9D8B030D-6E8A-4147-A177-3AD203B41FA5}">
                      <a16:colId xmlns:a16="http://schemas.microsoft.com/office/drawing/2014/main" val="4199533275"/>
                    </a:ext>
                  </a:extLst>
                </a:gridCol>
              </a:tblGrid>
              <a:tr h="190500">
                <a:tc>
                  <a:txBody>
                    <a:bodyPr/>
                    <a:lstStyle/>
                    <a:p>
                      <a:pPr algn="ctr" fontAlgn="b"/>
                      <a:r>
                        <a:rPr lang="en-US" sz="2400" b="1" i="0" u="none" strike="noStrike">
                          <a:solidFill>
                            <a:srgbClr val="FFFFFF"/>
                          </a:solidFill>
                          <a:effectLst/>
                          <a:latin typeface="Calibri" panose="020F0502020204030204" pitchFamily="34" charset="0"/>
                        </a:rPr>
                        <a:t>Component </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Object Description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Usage Qty</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400" b="1" i="0" u="none" strike="noStrike">
                          <a:solidFill>
                            <a:srgbClr val="FFFFFF"/>
                          </a:solidFill>
                          <a:effectLst/>
                          <a:latin typeface="Calibri" panose="020F0502020204030204" pitchFamily="34" charset="0"/>
                        </a:rPr>
                        <a:t>Storage Bin</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1405209924"/>
                  </a:ext>
                </a:extLst>
              </a:tr>
              <a:tr h="190500">
                <a:tc>
                  <a:txBody>
                    <a:bodyPr/>
                    <a:lstStyle/>
                    <a:p>
                      <a:pPr algn="ctr" fontAlgn="b"/>
                      <a:r>
                        <a:rPr lang="en-US" sz="2000" b="0" dirty="0">
                          <a:solidFill>
                            <a:schemeClr val="tx1"/>
                          </a:solidFill>
                        </a:rPr>
                        <a:t>B5-TG-S703</a:t>
                      </a:r>
                      <a:endParaRPr lang="en-US" sz="20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REAR SQUEEGEE</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627661124"/>
                  </a:ext>
                </a:extLst>
              </a:tr>
              <a:tr h="190500">
                <a:tc>
                  <a:txBody>
                    <a:bodyPr/>
                    <a:lstStyle/>
                    <a:p>
                      <a:pPr algn="ctr" fontAlgn="b"/>
                      <a:r>
                        <a:rPr lang="en-US" sz="2000" b="0" i="0" u="none" strike="noStrike" dirty="0">
                          <a:solidFill>
                            <a:srgbClr val="000000"/>
                          </a:solidFill>
                          <a:effectLst/>
                          <a:latin typeface="Calibri" panose="020F0502020204030204" pitchFamily="34" charset="0"/>
                        </a:rPr>
                        <a:t>730985</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2000" b="0" i="0" u="none" strike="noStrike" dirty="0">
                          <a:solidFill>
                            <a:srgbClr val="000000"/>
                          </a:solidFill>
                          <a:effectLst/>
                          <a:latin typeface="Calibri" panose="020F0502020204030204" pitchFamily="34" charset="0"/>
                        </a:rPr>
                        <a:t>ASSEMBLY, SQUEEGEE HOSE</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20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2000" b="0" i="0" u="none" strike="noStrike" dirty="0">
                          <a:solidFill>
                            <a:srgbClr val="000000"/>
                          </a:solidFill>
                          <a:effectLst/>
                          <a:latin typeface="Calibri" panose="020F0502020204030204" pitchFamily="34" charset="0"/>
                        </a:rPr>
                        <a:t>A1806H02</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extLst>
                  <a:ext uri="{0D108BD9-81ED-4DB2-BD59-A6C34878D82A}">
                    <a16:rowId xmlns:a16="http://schemas.microsoft.com/office/drawing/2014/main" val="542692533"/>
                  </a:ext>
                </a:extLst>
              </a:tr>
              <a:tr h="190500">
                <a:tc>
                  <a:txBody>
                    <a:bodyPr/>
                    <a:lstStyle/>
                    <a:p>
                      <a:pPr algn="ctr" fontAlgn="b"/>
                      <a:r>
                        <a:rPr lang="en-US" sz="2000" b="0" i="0" u="none" strike="noStrike" dirty="0">
                          <a:solidFill>
                            <a:srgbClr val="000000"/>
                          </a:solidFill>
                          <a:effectLst/>
                          <a:latin typeface="Calibri" panose="020F0502020204030204" pitchFamily="34" charset="0"/>
                        </a:rPr>
                        <a:t>731144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CLAMP - SCREW  2.25 to 3.25 DIA  201SS</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MIN04F02</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636214603"/>
                  </a:ext>
                </a:extLst>
              </a:tr>
            </a:tbl>
          </a:graphicData>
        </a:graphic>
      </p:graphicFrame>
      <p:sp>
        <p:nvSpPr>
          <p:cNvPr id="6" name="TextBox 5">
            <a:extLst>
              <a:ext uri="{FF2B5EF4-FFF2-40B4-BE49-F238E27FC236}">
                <a16:creationId xmlns:a16="http://schemas.microsoft.com/office/drawing/2014/main" id="{590C9AA2-EC4B-419E-ABB1-C75C3F6E6AD0}"/>
              </a:ext>
            </a:extLst>
          </p:cNvPr>
          <p:cNvSpPr txBox="1"/>
          <p:nvPr/>
        </p:nvSpPr>
        <p:spPr>
          <a:xfrm>
            <a:off x="962025" y="333375"/>
            <a:ext cx="7219950" cy="584775"/>
          </a:xfrm>
          <a:prstGeom prst="rect">
            <a:avLst/>
          </a:prstGeom>
          <a:noFill/>
        </p:spPr>
        <p:txBody>
          <a:bodyPr wrap="square" rtlCol="0">
            <a:spAutoFit/>
          </a:bodyPr>
          <a:lstStyle/>
          <a:p>
            <a:pPr algn="ctr"/>
            <a:r>
              <a:rPr lang="en-US" sz="3200" dirty="0"/>
              <a:t>Rear Squeegee List and Locations</a:t>
            </a:r>
          </a:p>
        </p:txBody>
      </p:sp>
    </p:spTree>
    <p:extLst>
      <p:ext uri="{BB962C8B-B14F-4D97-AF65-F5344CB8AC3E}">
        <p14:creationId xmlns:p14="http://schemas.microsoft.com/office/powerpoint/2010/main" val="40448114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E2CAFB-CB23-4B60-8D79-923A52ACC1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5283"/>
          <a:stretch/>
        </p:blipFill>
        <p:spPr>
          <a:xfrm>
            <a:off x="0" y="136522"/>
            <a:ext cx="7173574" cy="4019909"/>
          </a:xfrm>
          <a:prstGeom prst="rect">
            <a:avLst/>
          </a:prstGeom>
        </p:spPr>
      </p:pic>
      <p:sp>
        <p:nvSpPr>
          <p:cNvPr id="2" name="Date Placeholder 1">
            <a:extLst>
              <a:ext uri="{FF2B5EF4-FFF2-40B4-BE49-F238E27FC236}">
                <a16:creationId xmlns:a16="http://schemas.microsoft.com/office/drawing/2014/main" id="{348808E4-2B83-4C61-8C1C-333619128544}"/>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2BB8189B-0CAA-421B-9F44-BD819649759C}"/>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EFBD409A-9B5C-4468-983C-3B8CA76BFFBE}"/>
              </a:ext>
            </a:extLst>
          </p:cNvPr>
          <p:cNvSpPr>
            <a:spLocks noGrp="1"/>
          </p:cNvSpPr>
          <p:nvPr>
            <p:ph type="sldNum" sz="quarter" idx="12"/>
          </p:nvPr>
        </p:nvSpPr>
        <p:spPr/>
        <p:txBody>
          <a:bodyPr/>
          <a:lstStyle/>
          <a:p>
            <a:fld id="{4AE66E7F-8BDB-4576-9389-78EC3731E1F2}" type="slidenum">
              <a:rPr lang="en-US" smtClean="0"/>
              <a:t>79</a:t>
            </a:fld>
            <a:endParaRPr lang="en-US"/>
          </a:p>
        </p:txBody>
      </p:sp>
      <p:sp>
        <p:nvSpPr>
          <p:cNvPr id="5" name="TextBox 4">
            <a:extLst>
              <a:ext uri="{FF2B5EF4-FFF2-40B4-BE49-F238E27FC236}">
                <a16:creationId xmlns:a16="http://schemas.microsoft.com/office/drawing/2014/main" id="{273161F1-48B0-4303-ABBA-F879A99BE8CB}"/>
              </a:ext>
            </a:extLst>
          </p:cNvPr>
          <p:cNvSpPr txBox="1"/>
          <p:nvPr/>
        </p:nvSpPr>
        <p:spPr>
          <a:xfrm>
            <a:off x="-1" y="0"/>
            <a:ext cx="2449903" cy="369332"/>
          </a:xfrm>
          <a:prstGeom prst="rect">
            <a:avLst/>
          </a:prstGeom>
          <a:solidFill>
            <a:schemeClr val="accent2"/>
          </a:solidFill>
        </p:spPr>
        <p:txBody>
          <a:bodyPr wrap="square" rtlCol="0">
            <a:spAutoFit/>
          </a:bodyPr>
          <a:lstStyle/>
          <a:p>
            <a:r>
              <a:rPr lang="en-US" dirty="0"/>
              <a:t>Rear Squeegee </a:t>
            </a:r>
            <a:r>
              <a:rPr lang="en-US" dirty="0" err="1"/>
              <a:t>Pg</a:t>
            </a:r>
            <a:r>
              <a:rPr lang="en-US" dirty="0"/>
              <a:t> 1 of 1 </a:t>
            </a:r>
          </a:p>
        </p:txBody>
      </p:sp>
      <p:pic>
        <p:nvPicPr>
          <p:cNvPr id="9" name="Picture 8">
            <a:extLst>
              <a:ext uri="{FF2B5EF4-FFF2-40B4-BE49-F238E27FC236}">
                <a16:creationId xmlns:a16="http://schemas.microsoft.com/office/drawing/2014/main" id="{8541383A-60D8-4194-8B64-B94EC0CBF3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641" r="5095" b="32578"/>
          <a:stretch/>
        </p:blipFill>
        <p:spPr>
          <a:xfrm>
            <a:off x="6353034" y="369332"/>
            <a:ext cx="2532174" cy="2449901"/>
          </a:xfrm>
          <a:prstGeom prst="rect">
            <a:avLst/>
          </a:prstGeom>
        </p:spPr>
      </p:pic>
      <p:sp>
        <p:nvSpPr>
          <p:cNvPr id="10" name="Rectangle 9">
            <a:extLst>
              <a:ext uri="{FF2B5EF4-FFF2-40B4-BE49-F238E27FC236}">
                <a16:creationId xmlns:a16="http://schemas.microsoft.com/office/drawing/2014/main" id="{35FEA54B-B220-407F-A3B8-500EA1B31520}"/>
              </a:ext>
            </a:extLst>
          </p:cNvPr>
          <p:cNvSpPr/>
          <p:nvPr/>
        </p:nvSpPr>
        <p:spPr>
          <a:xfrm>
            <a:off x="6353034" y="369332"/>
            <a:ext cx="2532174" cy="2449901"/>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C523E88-10E4-4C30-B1CD-5B9AEAFF9758}"/>
              </a:ext>
            </a:extLst>
          </p:cNvPr>
          <p:cNvSpPr/>
          <p:nvPr/>
        </p:nvSpPr>
        <p:spPr>
          <a:xfrm>
            <a:off x="4848045" y="2199736"/>
            <a:ext cx="957532" cy="992038"/>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0CDA5A94-0EF2-4D00-9610-15FC3923C75C}"/>
              </a:ext>
            </a:extLst>
          </p:cNvPr>
          <p:cNvCxnSpPr>
            <a:stCxn id="10" idx="1"/>
            <a:endCxn id="11" idx="7"/>
          </p:cNvCxnSpPr>
          <p:nvPr/>
        </p:nvCxnSpPr>
        <p:spPr>
          <a:xfrm flipH="1">
            <a:off x="5665350" y="1594283"/>
            <a:ext cx="687684" cy="75073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7B0A3FF-5518-49B0-91AD-8F056A9F6DEF}"/>
              </a:ext>
            </a:extLst>
          </p:cNvPr>
          <p:cNvSpPr txBox="1"/>
          <p:nvPr/>
        </p:nvSpPr>
        <p:spPr>
          <a:xfrm>
            <a:off x="781050" y="2199736"/>
            <a:ext cx="1047750" cy="307777"/>
          </a:xfrm>
          <a:prstGeom prst="rect">
            <a:avLst/>
          </a:prstGeom>
          <a:solidFill>
            <a:srgbClr val="00FF00"/>
          </a:solidFill>
        </p:spPr>
        <p:txBody>
          <a:bodyPr wrap="square" rtlCol="0">
            <a:spAutoFit/>
          </a:bodyPr>
          <a:lstStyle/>
          <a:p>
            <a:pPr algn="ctr"/>
            <a:r>
              <a:rPr lang="en-US" sz="1400" dirty="0"/>
              <a:t>B5-TG-S703</a:t>
            </a:r>
            <a:endParaRPr lang="en-US" sz="1400" dirty="0">
              <a:solidFill>
                <a:srgbClr val="000000"/>
              </a:solidFill>
              <a:latin typeface="Calibri" panose="020F0502020204030204" pitchFamily="34" charset="0"/>
            </a:endParaRPr>
          </a:p>
        </p:txBody>
      </p:sp>
      <p:cxnSp>
        <p:nvCxnSpPr>
          <p:cNvPr id="16" name="Straight Arrow Connector 15">
            <a:extLst>
              <a:ext uri="{FF2B5EF4-FFF2-40B4-BE49-F238E27FC236}">
                <a16:creationId xmlns:a16="http://schemas.microsoft.com/office/drawing/2014/main" id="{6423B421-9AEF-4AA9-BFC5-467B83AA205D}"/>
              </a:ext>
            </a:extLst>
          </p:cNvPr>
          <p:cNvCxnSpPr>
            <a:cxnSpLocks/>
            <a:stCxn id="14" idx="2"/>
          </p:cNvCxnSpPr>
          <p:nvPr/>
        </p:nvCxnSpPr>
        <p:spPr>
          <a:xfrm>
            <a:off x="1304925" y="2507513"/>
            <a:ext cx="0" cy="41666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15083D1-6D99-4B99-9489-3F98F85EE2EE}"/>
              </a:ext>
            </a:extLst>
          </p:cNvPr>
          <p:cNvSpPr txBox="1"/>
          <p:nvPr/>
        </p:nvSpPr>
        <p:spPr>
          <a:xfrm>
            <a:off x="4279061" y="369332"/>
            <a:ext cx="730520" cy="307777"/>
          </a:xfrm>
          <a:prstGeom prst="rect">
            <a:avLst/>
          </a:prstGeom>
          <a:solidFill>
            <a:srgbClr val="00FF00"/>
          </a:solidFill>
        </p:spPr>
        <p:txBody>
          <a:bodyPr wrap="square" rtlCol="0">
            <a:spAutoFit/>
          </a:bodyPr>
          <a:lstStyle/>
          <a:p>
            <a:pPr algn="ctr"/>
            <a:r>
              <a:rPr lang="en-US" sz="1400" dirty="0"/>
              <a:t>731144</a:t>
            </a:r>
            <a:endParaRPr lang="en-US" sz="1400" dirty="0">
              <a:solidFill>
                <a:srgbClr val="000000"/>
              </a:solidFill>
              <a:latin typeface="Calibri" panose="020F0502020204030204" pitchFamily="34" charset="0"/>
            </a:endParaRPr>
          </a:p>
        </p:txBody>
      </p:sp>
      <p:sp>
        <p:nvSpPr>
          <p:cNvPr id="20" name="TextBox 19">
            <a:extLst>
              <a:ext uri="{FF2B5EF4-FFF2-40B4-BE49-F238E27FC236}">
                <a16:creationId xmlns:a16="http://schemas.microsoft.com/office/drawing/2014/main" id="{50B81307-DB8D-43F7-9E13-8532C30F545E}"/>
              </a:ext>
            </a:extLst>
          </p:cNvPr>
          <p:cNvSpPr txBox="1"/>
          <p:nvPr/>
        </p:nvSpPr>
        <p:spPr>
          <a:xfrm>
            <a:off x="4279061" y="1276441"/>
            <a:ext cx="730520" cy="307777"/>
          </a:xfrm>
          <a:prstGeom prst="rect">
            <a:avLst/>
          </a:prstGeom>
          <a:solidFill>
            <a:srgbClr val="00FF00"/>
          </a:solidFill>
        </p:spPr>
        <p:txBody>
          <a:bodyPr wrap="square" rtlCol="0">
            <a:spAutoFit/>
          </a:bodyPr>
          <a:lstStyle/>
          <a:p>
            <a:pPr algn="ctr"/>
            <a:r>
              <a:rPr lang="en-US" sz="1400" dirty="0"/>
              <a:t>730985</a:t>
            </a:r>
            <a:endParaRPr lang="en-US" sz="1400" dirty="0">
              <a:solidFill>
                <a:srgbClr val="000000"/>
              </a:solidFill>
              <a:latin typeface="Calibri" panose="020F0502020204030204" pitchFamily="34" charset="0"/>
            </a:endParaRPr>
          </a:p>
        </p:txBody>
      </p:sp>
      <p:cxnSp>
        <p:nvCxnSpPr>
          <p:cNvPr id="22" name="Straight Arrow Connector 21">
            <a:extLst>
              <a:ext uri="{FF2B5EF4-FFF2-40B4-BE49-F238E27FC236}">
                <a16:creationId xmlns:a16="http://schemas.microsoft.com/office/drawing/2014/main" id="{5645C326-584A-4534-B2FA-183AF812B35A}"/>
              </a:ext>
            </a:extLst>
          </p:cNvPr>
          <p:cNvCxnSpPr>
            <a:stCxn id="19" idx="1"/>
          </p:cNvCxnSpPr>
          <p:nvPr/>
        </p:nvCxnSpPr>
        <p:spPr>
          <a:xfrm flipH="1">
            <a:off x="3657600" y="523221"/>
            <a:ext cx="621461" cy="2937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1A788FE-F78F-4407-8751-E069D2EA7712}"/>
              </a:ext>
            </a:extLst>
          </p:cNvPr>
          <p:cNvCxnSpPr>
            <a:cxnSpLocks/>
            <a:stCxn id="20" idx="1"/>
          </p:cNvCxnSpPr>
          <p:nvPr/>
        </p:nvCxnSpPr>
        <p:spPr>
          <a:xfrm flipH="1">
            <a:off x="3752851" y="1430330"/>
            <a:ext cx="526210" cy="1747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F71D7C4-7B5C-4745-BCBE-2966ACFE282C}"/>
              </a:ext>
            </a:extLst>
          </p:cNvPr>
          <p:cNvSpPr txBox="1"/>
          <p:nvPr/>
        </p:nvSpPr>
        <p:spPr>
          <a:xfrm>
            <a:off x="796221" y="4494153"/>
            <a:ext cx="7696200"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Secure rear squeegee onto rear bumper as shown and tighten knobs (previously installed on sub) </a:t>
            </a:r>
          </a:p>
          <a:p>
            <a:pPr marL="285750" indent="-285750">
              <a:buFont typeface="Arial" panose="020B0604020202020204" pitchFamily="34" charset="0"/>
              <a:buChar char="•"/>
            </a:pPr>
            <a:r>
              <a:rPr lang="en-US" sz="1400" dirty="0"/>
              <a:t>Install hose (730985) onto rear squeegee as shown above and secure top with clamp (731144)</a:t>
            </a:r>
          </a:p>
        </p:txBody>
      </p:sp>
    </p:spTree>
    <p:extLst>
      <p:ext uri="{BB962C8B-B14F-4D97-AF65-F5344CB8AC3E}">
        <p14:creationId xmlns:p14="http://schemas.microsoft.com/office/powerpoint/2010/main" val="4007839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8</a:t>
            </a:fld>
            <a:endParaRPr lang="en-US"/>
          </a:p>
        </p:txBody>
      </p:sp>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3 of 67</a:t>
            </a:r>
          </a:p>
        </p:txBody>
      </p:sp>
      <p:pic>
        <p:nvPicPr>
          <p:cNvPr id="3" name="Picture 2">
            <a:extLst>
              <a:ext uri="{FF2B5EF4-FFF2-40B4-BE49-F238E27FC236}">
                <a16:creationId xmlns:a16="http://schemas.microsoft.com/office/drawing/2014/main" id="{E7EC53D4-C79E-4D29-D13D-F97648086513}"/>
              </a:ext>
            </a:extLst>
          </p:cNvPr>
          <p:cNvPicPr>
            <a:picLocks noChangeAspect="1"/>
          </p:cNvPicPr>
          <p:nvPr/>
        </p:nvPicPr>
        <p:blipFill>
          <a:blip r:embed="rId2"/>
          <a:stretch>
            <a:fillRect/>
          </a:stretch>
        </p:blipFill>
        <p:spPr>
          <a:xfrm>
            <a:off x="0" y="479322"/>
            <a:ext cx="9144000" cy="5899355"/>
          </a:xfrm>
          <a:prstGeom prst="rect">
            <a:avLst/>
          </a:prstGeom>
        </p:spPr>
      </p:pic>
    </p:spTree>
    <p:extLst>
      <p:ext uri="{BB962C8B-B14F-4D97-AF65-F5344CB8AC3E}">
        <p14:creationId xmlns:p14="http://schemas.microsoft.com/office/powerpoint/2010/main" val="19128848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80</a:t>
            </a:fld>
            <a:endParaRPr lang="en-US"/>
          </a:p>
        </p:txBody>
      </p:sp>
      <p:sp>
        <p:nvSpPr>
          <p:cNvPr id="5" name="TextBox 4"/>
          <p:cNvSpPr txBox="1"/>
          <p:nvPr/>
        </p:nvSpPr>
        <p:spPr>
          <a:xfrm>
            <a:off x="795337" y="0"/>
            <a:ext cx="7553325" cy="584775"/>
          </a:xfrm>
          <a:prstGeom prst="rect">
            <a:avLst/>
          </a:prstGeom>
          <a:noFill/>
        </p:spPr>
        <p:txBody>
          <a:bodyPr wrap="square" rtlCol="0">
            <a:spAutoFit/>
          </a:bodyPr>
          <a:lstStyle/>
          <a:p>
            <a:pPr algn="ctr"/>
            <a:r>
              <a:rPr lang="en-US" sz="3200" dirty="0"/>
              <a:t>Tanks and Covers Material List and Locations</a:t>
            </a:r>
          </a:p>
        </p:txBody>
      </p:sp>
      <p:graphicFrame>
        <p:nvGraphicFramePr>
          <p:cNvPr id="6" name="Table 5"/>
          <p:cNvGraphicFramePr>
            <a:graphicFrameLocks noGrp="1"/>
          </p:cNvGraphicFramePr>
          <p:nvPr>
            <p:extLst>
              <p:ext uri="{D42A27DB-BD31-4B8C-83A1-F6EECF244321}">
                <p14:modId xmlns:p14="http://schemas.microsoft.com/office/powerpoint/2010/main" val="3690218300"/>
              </p:ext>
            </p:extLst>
          </p:nvPr>
        </p:nvGraphicFramePr>
        <p:xfrm>
          <a:off x="0" y="584775"/>
          <a:ext cx="9144000" cy="5749415"/>
        </p:xfrm>
        <a:graphic>
          <a:graphicData uri="http://schemas.openxmlformats.org/drawingml/2006/table">
            <a:tbl>
              <a:tblPr/>
              <a:tblGrid>
                <a:gridCol w="2182762">
                  <a:extLst>
                    <a:ext uri="{9D8B030D-6E8A-4147-A177-3AD203B41FA5}">
                      <a16:colId xmlns:a16="http://schemas.microsoft.com/office/drawing/2014/main" val="1788741314"/>
                    </a:ext>
                  </a:extLst>
                </a:gridCol>
                <a:gridCol w="3038168">
                  <a:extLst>
                    <a:ext uri="{9D8B030D-6E8A-4147-A177-3AD203B41FA5}">
                      <a16:colId xmlns:a16="http://schemas.microsoft.com/office/drawing/2014/main" val="1653655221"/>
                    </a:ext>
                  </a:extLst>
                </a:gridCol>
                <a:gridCol w="1887791">
                  <a:extLst>
                    <a:ext uri="{9D8B030D-6E8A-4147-A177-3AD203B41FA5}">
                      <a16:colId xmlns:a16="http://schemas.microsoft.com/office/drawing/2014/main" val="3686248736"/>
                    </a:ext>
                  </a:extLst>
                </a:gridCol>
                <a:gridCol w="2035279">
                  <a:extLst>
                    <a:ext uri="{9D8B030D-6E8A-4147-A177-3AD203B41FA5}">
                      <a16:colId xmlns:a16="http://schemas.microsoft.com/office/drawing/2014/main" val="2012908269"/>
                    </a:ext>
                  </a:extLst>
                </a:gridCol>
              </a:tblGrid>
              <a:tr h="151731">
                <a:tc>
                  <a:txBody>
                    <a:bodyPr/>
                    <a:lstStyle/>
                    <a:p>
                      <a:pPr algn="ctr" fontAlgn="b"/>
                      <a:r>
                        <a:rPr lang="en-US" sz="1050" b="1" i="0" u="none" strike="noStrike">
                          <a:solidFill>
                            <a:srgbClr val="FFFFFF"/>
                          </a:solidFill>
                          <a:effectLst/>
                          <a:latin typeface="Calibri" panose="020F0502020204030204" pitchFamily="34" charset="0"/>
                        </a:rPr>
                        <a:t>Component </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050" b="1" i="0" u="none" strike="noStrike">
                          <a:solidFill>
                            <a:srgbClr val="FFFFFF"/>
                          </a:solidFill>
                          <a:effectLst/>
                          <a:latin typeface="Calibri" panose="020F0502020204030204" pitchFamily="34" charset="0"/>
                        </a:rPr>
                        <a:t>Object Description</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050" b="1" i="0" u="none" strike="noStrike">
                          <a:solidFill>
                            <a:srgbClr val="FFFFFF"/>
                          </a:solidFill>
                          <a:effectLst/>
                          <a:latin typeface="Calibri" panose="020F0502020204030204" pitchFamily="34" charset="0"/>
                        </a:rPr>
                        <a:t>Usage Qty</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050" b="1" i="0" u="none" strike="noStrike">
                          <a:solidFill>
                            <a:srgbClr val="FFFFFF"/>
                          </a:solidFill>
                          <a:effectLst/>
                          <a:latin typeface="Calibri" panose="020F0502020204030204" pitchFamily="34" charset="0"/>
                        </a:rPr>
                        <a:t>Storage Bin</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25479558"/>
                  </a:ext>
                </a:extLst>
              </a:tr>
              <a:tr h="84987">
                <a:tc>
                  <a:txBody>
                    <a:bodyPr/>
                    <a:lstStyle/>
                    <a:p>
                      <a:pPr algn="ctr" fontAlgn="b"/>
                      <a:r>
                        <a:rPr lang="en-US" sz="1050" b="0" i="0" u="none" strike="noStrike" dirty="0">
                          <a:solidFill>
                            <a:srgbClr val="000000"/>
                          </a:solidFill>
                          <a:effectLst/>
                          <a:latin typeface="Calibri" panose="020F0502020204030204" pitchFamily="34" charset="0"/>
                        </a:rPr>
                        <a:t>718123-1</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TANK, SOLUTION</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A14LINE</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940990890"/>
                  </a:ext>
                </a:extLst>
              </a:tr>
              <a:tr h="153827">
                <a:tc>
                  <a:txBody>
                    <a:bodyPr/>
                    <a:lstStyle/>
                    <a:p>
                      <a:pPr algn="ctr" fontAlgn="b"/>
                      <a:r>
                        <a:rPr lang="en-US" sz="1050" b="0" i="0" u="none" strike="noStrike" dirty="0">
                          <a:solidFill>
                            <a:srgbClr val="000000"/>
                          </a:solidFill>
                          <a:effectLst/>
                          <a:latin typeface="Calibri" panose="020F0502020204030204" pitchFamily="34" charset="0"/>
                        </a:rPr>
                        <a:t>3400384</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WASHER-CONICAL SPRING 5/16</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23</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MIN01I07</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887300182"/>
                  </a:ext>
                </a:extLst>
              </a:tr>
              <a:tr h="153827">
                <a:tc>
                  <a:txBody>
                    <a:bodyPr/>
                    <a:lstStyle/>
                    <a:p>
                      <a:pPr algn="ctr" fontAlgn="b"/>
                      <a:r>
                        <a:rPr lang="en-US" sz="1050" b="0" i="0" u="none" strike="noStrike">
                          <a:solidFill>
                            <a:srgbClr val="000000"/>
                          </a:solidFill>
                          <a:effectLst/>
                          <a:latin typeface="Calibri" panose="020F0502020204030204" pitchFamily="34" charset="0"/>
                        </a:rPr>
                        <a:t>717024</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SCR-HH M8-1.25 X 20 ZP GRADE 8.8</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23</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FAS08E02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536418613"/>
                  </a:ext>
                </a:extLst>
              </a:tr>
              <a:tr h="84987">
                <a:tc>
                  <a:txBody>
                    <a:bodyPr/>
                    <a:lstStyle/>
                    <a:p>
                      <a:pPr algn="ctr" fontAlgn="b"/>
                      <a:r>
                        <a:rPr lang="en-US" sz="1050" b="0" i="0" u="none" strike="noStrike" dirty="0">
                          <a:solidFill>
                            <a:srgbClr val="000000"/>
                          </a:solidFill>
                          <a:effectLst/>
                          <a:latin typeface="Calibri" panose="020F0502020204030204" pitchFamily="34" charset="0"/>
                        </a:rPr>
                        <a:t>718124</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BRACKET</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A1803C02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877462290"/>
                  </a:ext>
                </a:extLst>
              </a:tr>
              <a:tr h="153827">
                <a:tc>
                  <a:txBody>
                    <a:bodyPr/>
                    <a:lstStyle/>
                    <a:p>
                      <a:pPr algn="ctr" fontAlgn="b"/>
                      <a:r>
                        <a:rPr lang="en-US" sz="1050" b="0" i="0" u="none" strike="noStrike" dirty="0">
                          <a:solidFill>
                            <a:srgbClr val="000000"/>
                          </a:solidFill>
                          <a:effectLst/>
                          <a:latin typeface="Calibri" panose="020F0502020204030204" pitchFamily="34" charset="0"/>
                        </a:rPr>
                        <a:t>718140</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MOUNT, REAR SOL TANK</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A1908C02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83287133"/>
                  </a:ext>
                </a:extLst>
              </a:tr>
              <a:tr h="153827">
                <a:tc>
                  <a:txBody>
                    <a:bodyPr/>
                    <a:lstStyle/>
                    <a:p>
                      <a:pPr algn="ctr" fontAlgn="b"/>
                      <a:r>
                        <a:rPr lang="en-US" sz="1050" b="0" i="0" u="none" strike="noStrike">
                          <a:solidFill>
                            <a:srgbClr val="000000"/>
                          </a:solidFill>
                          <a:effectLst/>
                          <a:latin typeface="Calibri" panose="020F0502020204030204" pitchFamily="34" charset="0"/>
                        </a:rPr>
                        <a:t>600934</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NUT-FLANGE WIZZ M8-1.25 ZP</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5</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FAS08J02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355089245"/>
                  </a:ext>
                </a:extLst>
              </a:tr>
              <a:tr h="84987">
                <a:tc>
                  <a:txBody>
                    <a:bodyPr/>
                    <a:lstStyle/>
                    <a:p>
                      <a:pPr algn="ctr" fontAlgn="b"/>
                      <a:r>
                        <a:rPr lang="en-US" sz="1050" b="0" i="0" u="none" strike="noStrike" dirty="0">
                          <a:solidFill>
                            <a:srgbClr val="000000"/>
                          </a:solidFill>
                          <a:effectLst/>
                          <a:latin typeface="Calibri" panose="020F0502020204030204" pitchFamily="34" charset="0"/>
                        </a:rPr>
                        <a:t>718137</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BRACKET, ANGLE</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A1803C02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448615259"/>
                  </a:ext>
                </a:extLst>
              </a:tr>
              <a:tr h="153827">
                <a:tc>
                  <a:txBody>
                    <a:bodyPr/>
                    <a:lstStyle/>
                    <a:p>
                      <a:pPr algn="ctr" fontAlgn="b"/>
                      <a:r>
                        <a:rPr lang="en-US" sz="1050" b="0" i="0" u="none" strike="noStrike" dirty="0">
                          <a:solidFill>
                            <a:srgbClr val="000000"/>
                          </a:solidFill>
                          <a:effectLst/>
                          <a:latin typeface="Calibri" panose="020F0502020204030204" pitchFamily="34" charset="0"/>
                        </a:rPr>
                        <a:t>718139</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MOUNT, FRONT SOL TANK</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A1803C02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313912898"/>
                  </a:ext>
                </a:extLst>
              </a:tr>
              <a:tr h="84987">
                <a:tc>
                  <a:txBody>
                    <a:bodyPr/>
                    <a:lstStyle/>
                    <a:p>
                      <a:pPr algn="ctr" fontAlgn="b"/>
                      <a:r>
                        <a:rPr lang="en-US" sz="1050" b="0" i="0" u="none" strike="noStrike" dirty="0">
                          <a:solidFill>
                            <a:srgbClr val="000000"/>
                          </a:solidFill>
                          <a:effectLst/>
                          <a:latin typeface="Calibri" panose="020F0502020204030204" pitchFamily="34" charset="0"/>
                        </a:rPr>
                        <a:t>718118-1</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BATTERY COVER</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A14LINE</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602285162"/>
                  </a:ext>
                </a:extLst>
              </a:tr>
              <a:tr h="153827">
                <a:tc>
                  <a:txBody>
                    <a:bodyPr/>
                    <a:lstStyle/>
                    <a:p>
                      <a:pPr algn="ctr" fontAlgn="b"/>
                      <a:r>
                        <a:rPr lang="en-US" sz="1050" b="0" i="0" u="none" strike="noStrike" dirty="0">
                          <a:solidFill>
                            <a:srgbClr val="000000"/>
                          </a:solidFill>
                          <a:effectLst/>
                          <a:latin typeface="Calibri" panose="020F0502020204030204" pitchFamily="34" charset="0"/>
                        </a:rPr>
                        <a:t>718108</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WELDMENT, RH HINGE, FEM</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A1802C01</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49011834"/>
                  </a:ext>
                </a:extLst>
              </a:tr>
              <a:tr h="153827">
                <a:tc>
                  <a:txBody>
                    <a:bodyPr/>
                    <a:lstStyle/>
                    <a:p>
                      <a:pPr algn="ctr" fontAlgn="b"/>
                      <a:r>
                        <a:rPr lang="en-US" sz="1050" b="0" i="0" u="none" strike="noStrike" dirty="0">
                          <a:solidFill>
                            <a:srgbClr val="000000"/>
                          </a:solidFill>
                          <a:effectLst/>
                          <a:latin typeface="Calibri" panose="020F0502020204030204" pitchFamily="34" charset="0"/>
                        </a:rPr>
                        <a:t>718110</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WELDMENT, LH HINGE, FEM</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A1802C01</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435250315"/>
                  </a:ext>
                </a:extLst>
              </a:tr>
              <a:tr h="153827">
                <a:tc>
                  <a:txBody>
                    <a:bodyPr/>
                    <a:lstStyle/>
                    <a:p>
                      <a:pPr algn="ctr" fontAlgn="b"/>
                      <a:r>
                        <a:rPr lang="en-US" sz="1050" b="0" i="0" u="none" strike="noStrike" dirty="0">
                          <a:solidFill>
                            <a:srgbClr val="000000"/>
                          </a:solidFill>
                          <a:effectLst/>
                          <a:latin typeface="Calibri" panose="020F0502020204030204" pitchFamily="34" charset="0"/>
                        </a:rPr>
                        <a:t>712540</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SCR-THMS 10-24 X .37 SS</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6</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FAS05B06</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821977148"/>
                  </a:ext>
                </a:extLst>
              </a:tr>
              <a:tr h="84987">
                <a:tc>
                  <a:txBody>
                    <a:bodyPr/>
                    <a:lstStyle/>
                    <a:p>
                      <a:pPr algn="ctr" fontAlgn="b"/>
                      <a:r>
                        <a:rPr lang="en-US" sz="1050" b="0" i="0" u="none" strike="noStrike" dirty="0">
                          <a:solidFill>
                            <a:srgbClr val="000000"/>
                          </a:solidFill>
                          <a:effectLst/>
                          <a:latin typeface="Calibri" panose="020F0502020204030204" pitchFamily="34" charset="0"/>
                        </a:rPr>
                        <a:t>712638</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NUT-NYLOC 10-24 SS</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2</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FAS09I03</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653918213"/>
                  </a:ext>
                </a:extLst>
              </a:tr>
              <a:tr h="153827">
                <a:tc>
                  <a:txBody>
                    <a:bodyPr/>
                    <a:lstStyle/>
                    <a:p>
                      <a:pPr algn="ctr" fontAlgn="b"/>
                      <a:r>
                        <a:rPr lang="en-US" sz="1050" b="0" i="0" u="none" strike="noStrike" dirty="0">
                          <a:solidFill>
                            <a:srgbClr val="000000"/>
                          </a:solidFill>
                          <a:effectLst/>
                          <a:latin typeface="Calibri" panose="020F0502020204030204" pitchFamily="34" charset="0"/>
                        </a:rPr>
                        <a:t>340664</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LATCH-SOFT W/KEEPER</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2</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A1802C01</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207641919"/>
                  </a:ext>
                </a:extLst>
              </a:tr>
              <a:tr h="153827">
                <a:tc>
                  <a:txBody>
                    <a:bodyPr/>
                    <a:lstStyle/>
                    <a:p>
                      <a:pPr algn="ctr" fontAlgn="b"/>
                      <a:r>
                        <a:rPr lang="en-US" sz="1050" b="0" i="0" u="none" strike="noStrike" dirty="0">
                          <a:solidFill>
                            <a:srgbClr val="000000"/>
                          </a:solidFill>
                          <a:effectLst/>
                          <a:latin typeface="Calibri" panose="020F0502020204030204" pitchFamily="34" charset="0"/>
                        </a:rPr>
                        <a:t>731433</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LATCH-LARGE-NAUTILUS</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A1802F01</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123542553"/>
                  </a:ext>
                </a:extLst>
              </a:tr>
              <a:tr h="84987">
                <a:tc>
                  <a:txBody>
                    <a:bodyPr/>
                    <a:lstStyle/>
                    <a:p>
                      <a:pPr algn="ctr" fontAlgn="b"/>
                      <a:r>
                        <a:rPr lang="en-US" sz="1050" b="0" i="0" u="none" strike="noStrike" dirty="0">
                          <a:solidFill>
                            <a:srgbClr val="000000"/>
                          </a:solidFill>
                          <a:effectLst/>
                          <a:latin typeface="Calibri" panose="020F0502020204030204" pitchFamily="34" charset="0"/>
                        </a:rPr>
                        <a:t>718120</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RETANER, LATCH</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A1803D01</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19737452"/>
                  </a:ext>
                </a:extLst>
              </a:tr>
              <a:tr h="153827">
                <a:tc>
                  <a:txBody>
                    <a:bodyPr/>
                    <a:lstStyle/>
                    <a:p>
                      <a:pPr algn="ctr" fontAlgn="b"/>
                      <a:r>
                        <a:rPr lang="en-US" sz="1050" b="0" i="0" u="none" strike="noStrike">
                          <a:solidFill>
                            <a:srgbClr val="000000"/>
                          </a:solidFill>
                          <a:effectLst/>
                          <a:latin typeface="Calibri" panose="020F0502020204030204" pitchFamily="34" charset="0"/>
                        </a:rPr>
                        <a:t>730884</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SCR-HH M5-0.8 X 20 SS</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FAS07B09</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984370641"/>
                  </a:ext>
                </a:extLst>
              </a:tr>
              <a:tr h="84987">
                <a:tc>
                  <a:txBody>
                    <a:bodyPr/>
                    <a:lstStyle/>
                    <a:p>
                      <a:pPr algn="ctr" fontAlgn="b"/>
                      <a:r>
                        <a:rPr lang="en-US" sz="1050" b="0" i="0" u="none" strike="noStrike" dirty="0">
                          <a:solidFill>
                            <a:srgbClr val="000000"/>
                          </a:solidFill>
                          <a:effectLst/>
                          <a:latin typeface="Calibri" panose="020F0502020204030204" pitchFamily="34" charset="0"/>
                        </a:rPr>
                        <a:t>718119-1</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DOOR, BATTERY</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A14LINE</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486691929"/>
                  </a:ext>
                </a:extLst>
              </a:tr>
              <a:tr h="84987">
                <a:tc>
                  <a:txBody>
                    <a:bodyPr/>
                    <a:lstStyle/>
                    <a:p>
                      <a:pPr algn="ctr" fontAlgn="b"/>
                      <a:r>
                        <a:rPr lang="en-US" sz="1050" b="0" i="0" u="none" strike="noStrike" dirty="0">
                          <a:solidFill>
                            <a:srgbClr val="000000"/>
                          </a:solidFill>
                          <a:effectLst/>
                          <a:latin typeface="Calibri" panose="020F0502020204030204" pitchFamily="34" charset="0"/>
                        </a:rPr>
                        <a:t>718114-1</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VACUUM DOOR</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A1809G02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36914071"/>
                  </a:ext>
                </a:extLst>
              </a:tr>
              <a:tr h="153827">
                <a:tc>
                  <a:txBody>
                    <a:bodyPr/>
                    <a:lstStyle/>
                    <a:p>
                      <a:pPr algn="ctr" fontAlgn="b"/>
                      <a:r>
                        <a:rPr lang="en-US" sz="1050" b="0" i="0" u="none" strike="noStrike" dirty="0">
                          <a:solidFill>
                            <a:srgbClr val="000000"/>
                          </a:solidFill>
                          <a:effectLst/>
                          <a:latin typeface="Calibri" panose="020F0502020204030204" pitchFamily="34" charset="0"/>
                        </a:rPr>
                        <a:t>600383</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WELDMENT HINGE MALE ZP</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2</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A14LINE</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739879413"/>
                  </a:ext>
                </a:extLst>
              </a:tr>
              <a:tr h="84987">
                <a:tc>
                  <a:txBody>
                    <a:bodyPr/>
                    <a:lstStyle/>
                    <a:p>
                      <a:pPr algn="ctr" fontAlgn="b"/>
                      <a:r>
                        <a:rPr lang="en-US" sz="1050" b="0" i="0" u="none" strike="noStrike" dirty="0">
                          <a:solidFill>
                            <a:srgbClr val="000000"/>
                          </a:solidFill>
                          <a:effectLst/>
                          <a:latin typeface="Calibri" panose="020F0502020204030204" pitchFamily="34" charset="0"/>
                        </a:rPr>
                        <a:t>718130-1</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COVER, FRONT</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A14LINE</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117913992"/>
                  </a:ext>
                </a:extLst>
              </a:tr>
              <a:tr h="153827">
                <a:tc>
                  <a:txBody>
                    <a:bodyPr/>
                    <a:lstStyle/>
                    <a:p>
                      <a:pPr algn="ctr" fontAlgn="b"/>
                      <a:r>
                        <a:rPr lang="en-US" sz="1050" b="0" i="0" u="none" strike="noStrike" dirty="0">
                          <a:solidFill>
                            <a:srgbClr val="000000"/>
                          </a:solidFill>
                          <a:effectLst/>
                          <a:latin typeface="Calibri" panose="020F0502020204030204" pitchFamily="34" charset="0"/>
                        </a:rPr>
                        <a:t>718385</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RETAINER, COVER, SCRUB MASTER 45</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A1803B02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98253838"/>
                  </a:ext>
                </a:extLst>
              </a:tr>
              <a:tr h="84987">
                <a:tc>
                  <a:txBody>
                    <a:bodyPr/>
                    <a:lstStyle/>
                    <a:p>
                      <a:pPr algn="ctr" fontAlgn="b"/>
                      <a:r>
                        <a:rPr lang="en-US" sz="1050" b="0" i="0" u="none" strike="noStrike" dirty="0">
                          <a:solidFill>
                            <a:srgbClr val="000000"/>
                          </a:solidFill>
                          <a:effectLst/>
                          <a:latin typeface="Calibri" panose="020F0502020204030204" pitchFamily="34" charset="0"/>
                        </a:rPr>
                        <a:t>730431</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CABLE ASSEMBLY</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A1803E02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856079286"/>
                  </a:ext>
                </a:extLst>
              </a:tr>
              <a:tr h="153827">
                <a:tc>
                  <a:txBody>
                    <a:bodyPr/>
                    <a:lstStyle/>
                    <a:p>
                      <a:pPr algn="ctr" fontAlgn="b"/>
                      <a:r>
                        <a:rPr lang="en-US" sz="1050" b="0" i="0" u="none" strike="noStrike">
                          <a:solidFill>
                            <a:srgbClr val="000000"/>
                          </a:solidFill>
                          <a:effectLst/>
                          <a:latin typeface="Calibri" panose="020F0502020204030204" pitchFamily="34" charset="0"/>
                        </a:rPr>
                        <a:t>12310041</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de-DE" sz="1050" b="0" i="0" u="none" strike="noStrike">
                          <a:solidFill>
                            <a:srgbClr val="000000"/>
                          </a:solidFill>
                          <a:effectLst/>
                          <a:latin typeface="Calibri" panose="020F0502020204030204" pitchFamily="34" charset="0"/>
                        </a:rPr>
                        <a:t>WASHER-FLAT M8.4 X 16 X 1.6 ZP</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2</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FAS01D10</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97403720"/>
                  </a:ext>
                </a:extLst>
              </a:tr>
              <a:tr h="153827">
                <a:tc>
                  <a:txBody>
                    <a:bodyPr/>
                    <a:lstStyle/>
                    <a:p>
                      <a:pPr algn="ctr" fontAlgn="b"/>
                      <a:r>
                        <a:rPr lang="en-US" sz="1050" b="0" i="0" u="none" strike="noStrike" dirty="0">
                          <a:solidFill>
                            <a:srgbClr val="000000"/>
                          </a:solidFill>
                          <a:effectLst/>
                          <a:latin typeface="Calibri" panose="020F0502020204030204" pitchFamily="34" charset="0"/>
                        </a:rPr>
                        <a:t>730448</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pl-PL" sz="1050" b="0" i="0" u="none" strike="noStrike">
                          <a:solidFill>
                            <a:srgbClr val="000000"/>
                          </a:solidFill>
                          <a:effectLst/>
                          <a:latin typeface="Calibri" panose="020F0502020204030204" pitchFamily="34" charset="0"/>
                        </a:rPr>
                        <a:t>SPACER, .328 B, .375 OD, .188 T</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A1803F01</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4094988604"/>
                  </a:ext>
                </a:extLst>
              </a:tr>
              <a:tr h="153827">
                <a:tc>
                  <a:txBody>
                    <a:bodyPr/>
                    <a:lstStyle/>
                    <a:p>
                      <a:pPr algn="ctr" fontAlgn="b"/>
                      <a:r>
                        <a:rPr lang="en-US" sz="1050" b="0" i="0" u="none" strike="noStrike" dirty="0">
                          <a:solidFill>
                            <a:srgbClr val="000000"/>
                          </a:solidFill>
                          <a:effectLst/>
                          <a:latin typeface="Calibri" panose="020F0502020204030204" pitchFamily="34" charset="0"/>
                        </a:rPr>
                        <a:t>730430</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BALL JOINT, .312, QUICK RELEASE</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A1803E02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92902646"/>
                  </a:ext>
                </a:extLst>
              </a:tr>
              <a:tr h="84987">
                <a:tc>
                  <a:txBody>
                    <a:bodyPr/>
                    <a:lstStyle/>
                    <a:p>
                      <a:pPr algn="ctr" fontAlgn="b"/>
                      <a:r>
                        <a:rPr lang="en-US" sz="1050" b="0" i="0" u="none" strike="noStrike">
                          <a:solidFill>
                            <a:srgbClr val="000000"/>
                          </a:solidFill>
                          <a:effectLst/>
                          <a:latin typeface="Calibri" panose="020F0502020204030204" pitchFamily="34" charset="0"/>
                        </a:rPr>
                        <a:t>711322</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NUT-HEX 5/16-24 ZP</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FAS04E08</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933476714"/>
                  </a:ext>
                </a:extLst>
              </a:tr>
              <a:tr h="153827">
                <a:tc>
                  <a:txBody>
                    <a:bodyPr/>
                    <a:lstStyle/>
                    <a:p>
                      <a:pPr algn="ctr" fontAlgn="b"/>
                      <a:r>
                        <a:rPr lang="en-US" sz="1050" b="0" i="0" u="none" strike="noStrike">
                          <a:solidFill>
                            <a:srgbClr val="000000"/>
                          </a:solidFill>
                          <a:effectLst/>
                          <a:latin typeface="Calibri" panose="020F0502020204030204" pitchFamily="34" charset="0"/>
                        </a:rPr>
                        <a:t>711374</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NUT-NYLOC 5/16-18 ZP</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FAS11G03</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567392417"/>
                  </a:ext>
                </a:extLst>
              </a:tr>
              <a:tr h="84987">
                <a:tc>
                  <a:txBody>
                    <a:bodyPr/>
                    <a:lstStyle/>
                    <a:p>
                      <a:pPr algn="ctr" fontAlgn="b"/>
                      <a:r>
                        <a:rPr lang="en-US" sz="1050" b="0" i="0" u="none" strike="noStrike" dirty="0">
                          <a:solidFill>
                            <a:srgbClr val="000000"/>
                          </a:solidFill>
                          <a:effectLst/>
                          <a:latin typeface="Calibri" panose="020F0502020204030204" pitchFamily="34" charset="0"/>
                        </a:rPr>
                        <a:t>718144</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MNT, CABLE</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A1803A02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698203938"/>
                  </a:ext>
                </a:extLst>
              </a:tr>
              <a:tr h="153827">
                <a:tc>
                  <a:txBody>
                    <a:bodyPr/>
                    <a:lstStyle/>
                    <a:p>
                      <a:pPr algn="ctr" fontAlgn="b"/>
                      <a:r>
                        <a:rPr lang="en-US" sz="1050" b="0" i="0" u="none" strike="noStrike">
                          <a:solidFill>
                            <a:srgbClr val="000000"/>
                          </a:solidFill>
                          <a:effectLst/>
                          <a:latin typeface="Calibri" panose="020F0502020204030204" pitchFamily="34" charset="0"/>
                        </a:rPr>
                        <a:t>711163</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SCR-HI/LO PPH, 10 X .50 BLACK ZINC</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2</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FAS05H05</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241536045"/>
                  </a:ext>
                </a:extLst>
              </a:tr>
              <a:tr h="153827">
                <a:tc>
                  <a:txBody>
                    <a:bodyPr/>
                    <a:lstStyle/>
                    <a:p>
                      <a:pPr algn="ctr" fontAlgn="b"/>
                      <a:r>
                        <a:rPr lang="en-US" sz="1050" b="0" i="0" u="none" strike="noStrike" dirty="0">
                          <a:solidFill>
                            <a:srgbClr val="000000"/>
                          </a:solidFill>
                          <a:effectLst/>
                          <a:latin typeface="Calibri" panose="020F0502020204030204" pitchFamily="34" charset="0"/>
                        </a:rPr>
                        <a:t>718381</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BRACKET, FRONT COVER, MAGNET</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dirty="0">
                          <a:solidFill>
                            <a:srgbClr val="000000"/>
                          </a:solidFill>
                          <a:effectLst/>
                          <a:latin typeface="Calibri" panose="020F0502020204030204" pitchFamily="34" charset="0"/>
                        </a:rPr>
                        <a:t>A1803C02</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560840936"/>
                  </a:ext>
                </a:extLst>
              </a:tr>
              <a:tr h="153827">
                <a:tc>
                  <a:txBody>
                    <a:bodyPr/>
                    <a:lstStyle/>
                    <a:p>
                      <a:pPr algn="ctr" fontAlgn="b"/>
                      <a:r>
                        <a:rPr lang="en-US" sz="1050" b="0" i="0" u="none" strike="noStrike" dirty="0">
                          <a:solidFill>
                            <a:srgbClr val="000000"/>
                          </a:solidFill>
                          <a:effectLst/>
                          <a:latin typeface="Calibri" panose="020F0502020204030204" pitchFamily="34" charset="0"/>
                        </a:rPr>
                        <a:t>770137</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pl-PL" sz="1050" b="0" i="0" u="none" strike="noStrike">
                          <a:solidFill>
                            <a:srgbClr val="000000"/>
                          </a:solidFill>
                          <a:effectLst/>
                          <a:latin typeface="Calibri" panose="020F0502020204030204" pitchFamily="34" charset="0"/>
                        </a:rPr>
                        <a:t>MAGNET, 1.26" OD X .315 THK, 75LB</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A1802G01</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978547651"/>
                  </a:ext>
                </a:extLst>
              </a:tr>
              <a:tr h="84987">
                <a:tc>
                  <a:txBody>
                    <a:bodyPr/>
                    <a:lstStyle/>
                    <a:p>
                      <a:pPr algn="ctr" fontAlgn="b"/>
                      <a:r>
                        <a:rPr lang="en-US" sz="1050" b="0" i="0" u="none" strike="noStrike">
                          <a:solidFill>
                            <a:srgbClr val="000000"/>
                          </a:solidFill>
                          <a:effectLst/>
                          <a:latin typeface="Calibri" panose="020F0502020204030204" pitchFamily="34" charset="0"/>
                        </a:rPr>
                        <a:t>711505</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WASHER-FLAT 1/4 ZP</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050" b="0" i="0" u="none" strike="noStrike">
                          <a:solidFill>
                            <a:srgbClr val="000000"/>
                          </a:solidFill>
                          <a:effectLst/>
                          <a:latin typeface="Calibri" panose="020F0502020204030204" pitchFamily="34" charset="0"/>
                        </a:rPr>
                        <a:t>FAS09I01</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922103117"/>
                  </a:ext>
                </a:extLst>
              </a:tr>
              <a:tr h="84987">
                <a:tc>
                  <a:txBody>
                    <a:bodyPr/>
                    <a:lstStyle/>
                    <a:p>
                      <a:pPr algn="ctr" fontAlgn="b"/>
                      <a:r>
                        <a:rPr lang="en-US" sz="1050" b="0" i="0" u="none" strike="noStrike">
                          <a:solidFill>
                            <a:srgbClr val="000000"/>
                          </a:solidFill>
                          <a:effectLst/>
                          <a:latin typeface="Calibri" panose="020F0502020204030204" pitchFamily="34" charset="0"/>
                        </a:rPr>
                        <a:t>711373</a:t>
                      </a:r>
                    </a:p>
                  </a:txBody>
                  <a:tcPr marL="4249" marR="4249" marT="4249"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NUT-NYLOC 1/4-20 ZP</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a:t>
                      </a:r>
                    </a:p>
                  </a:txBody>
                  <a:tcPr marL="4249" marR="4249" marT="4249"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FAS02C04</a:t>
                      </a:r>
                    </a:p>
                  </a:txBody>
                  <a:tcPr marL="4249" marR="4249" marT="4249"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668954177"/>
                  </a:ext>
                </a:extLst>
              </a:tr>
            </a:tbl>
          </a:graphicData>
        </a:graphic>
      </p:graphicFrame>
    </p:spTree>
    <p:extLst>
      <p:ext uri="{BB962C8B-B14F-4D97-AF65-F5344CB8AC3E}">
        <p14:creationId xmlns:p14="http://schemas.microsoft.com/office/powerpoint/2010/main" val="42796706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17819"/>
          <a:stretch/>
        </p:blipFill>
        <p:spPr>
          <a:xfrm>
            <a:off x="0" y="184666"/>
            <a:ext cx="5248275" cy="3234809"/>
          </a:xfrm>
          <a:prstGeom prst="rect">
            <a:avLst/>
          </a:prstGeom>
        </p:spPr>
      </p:pic>
      <p:sp>
        <p:nvSpPr>
          <p:cNvPr id="5" name="TextBox 4"/>
          <p:cNvSpPr txBox="1"/>
          <p:nvPr/>
        </p:nvSpPr>
        <p:spPr>
          <a:xfrm>
            <a:off x="0" y="0"/>
            <a:ext cx="2828926"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1 of 10</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5149" y="2874685"/>
            <a:ext cx="4559301" cy="3419476"/>
          </a:xfrm>
          <a:prstGeom prst="rect">
            <a:avLst/>
          </a:prstGeom>
        </p:spPr>
      </p:pic>
      <p:sp>
        <p:nvSpPr>
          <p:cNvPr id="8" name="Oval 7"/>
          <p:cNvSpPr/>
          <p:nvPr/>
        </p:nvSpPr>
        <p:spPr>
          <a:xfrm>
            <a:off x="2476500" y="1857375"/>
            <a:ext cx="695325" cy="9144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375149" y="2874685"/>
            <a:ext cx="4559301" cy="3419476"/>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9" idx="1"/>
            <a:endCxn id="8" idx="5"/>
          </p:cNvCxnSpPr>
          <p:nvPr/>
        </p:nvCxnSpPr>
        <p:spPr>
          <a:xfrm flipH="1" flipV="1">
            <a:off x="3069997" y="2637864"/>
            <a:ext cx="1305152" cy="194655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77699" y="2376254"/>
            <a:ext cx="1257300" cy="523220"/>
          </a:xfrm>
          <a:prstGeom prst="rect">
            <a:avLst/>
          </a:prstGeom>
          <a:solidFill>
            <a:srgbClr val="00FF00"/>
          </a:solidFill>
        </p:spPr>
        <p:txBody>
          <a:bodyPr wrap="square" rtlCol="0">
            <a:spAutoFit/>
          </a:bodyPr>
          <a:lstStyle/>
          <a:p>
            <a:pPr algn="ctr"/>
            <a:r>
              <a:rPr lang="en-US" sz="1400" dirty="0"/>
              <a:t>Solution Tank</a:t>
            </a:r>
          </a:p>
          <a:p>
            <a:pPr algn="ctr"/>
            <a:r>
              <a:rPr lang="en-US" sz="1400" dirty="0"/>
              <a:t>718123-1</a:t>
            </a:r>
          </a:p>
        </p:txBody>
      </p:sp>
      <p:cxnSp>
        <p:nvCxnSpPr>
          <p:cNvPr id="13" name="Straight Arrow Connector 12"/>
          <p:cNvCxnSpPr>
            <a:stCxn id="10" idx="0"/>
          </p:cNvCxnSpPr>
          <p:nvPr/>
        </p:nvCxnSpPr>
        <p:spPr>
          <a:xfrm flipV="1">
            <a:off x="906349" y="1752366"/>
            <a:ext cx="0" cy="62388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6035445" y="4141511"/>
            <a:ext cx="457200" cy="44291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400925" y="4684436"/>
            <a:ext cx="733425" cy="307777"/>
          </a:xfrm>
          <a:prstGeom prst="rect">
            <a:avLst/>
          </a:prstGeom>
          <a:solidFill>
            <a:srgbClr val="00FF00"/>
          </a:solidFill>
        </p:spPr>
        <p:txBody>
          <a:bodyPr wrap="square" rtlCol="0">
            <a:spAutoFit/>
          </a:bodyPr>
          <a:lstStyle/>
          <a:p>
            <a:pPr algn="ctr"/>
            <a:r>
              <a:rPr lang="en-US" sz="1400" dirty="0"/>
              <a:t>718124</a:t>
            </a:r>
          </a:p>
        </p:txBody>
      </p:sp>
      <p:cxnSp>
        <p:nvCxnSpPr>
          <p:cNvPr id="17" name="Straight Arrow Connector 16"/>
          <p:cNvCxnSpPr>
            <a:stCxn id="15" idx="1"/>
          </p:cNvCxnSpPr>
          <p:nvPr/>
        </p:nvCxnSpPr>
        <p:spPr>
          <a:xfrm flipH="1" flipV="1">
            <a:off x="6492645" y="4836836"/>
            <a:ext cx="908280" cy="148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505324" y="4103411"/>
            <a:ext cx="1057275" cy="523220"/>
          </a:xfrm>
          <a:prstGeom prst="rect">
            <a:avLst/>
          </a:prstGeom>
          <a:solidFill>
            <a:srgbClr val="00FF00"/>
          </a:solidFill>
        </p:spPr>
        <p:txBody>
          <a:bodyPr wrap="square" rtlCol="0">
            <a:spAutoFit/>
          </a:bodyPr>
          <a:lstStyle/>
          <a:p>
            <a:pPr algn="ctr"/>
            <a:r>
              <a:rPr lang="en-US" sz="1400" dirty="0"/>
              <a:t>(2)3400384</a:t>
            </a:r>
          </a:p>
          <a:p>
            <a:pPr algn="ctr"/>
            <a:r>
              <a:rPr lang="en-US" sz="1400" dirty="0"/>
              <a:t>(2)717024</a:t>
            </a:r>
          </a:p>
        </p:txBody>
      </p:sp>
      <p:cxnSp>
        <p:nvCxnSpPr>
          <p:cNvPr id="20" name="Straight Arrow Connector 19"/>
          <p:cNvCxnSpPr>
            <a:stCxn id="18" idx="3"/>
            <a:endCxn id="14" idx="2"/>
          </p:cNvCxnSpPr>
          <p:nvPr/>
        </p:nvCxnSpPr>
        <p:spPr>
          <a:xfrm flipV="1">
            <a:off x="5562599" y="4362967"/>
            <a:ext cx="472846" cy="205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453231" y="446862"/>
            <a:ext cx="3209925" cy="2407444"/>
          </a:xfrm>
          <a:prstGeom prst="rect">
            <a:avLst/>
          </a:prstGeom>
        </p:spPr>
      </p:pic>
      <p:sp>
        <p:nvSpPr>
          <p:cNvPr id="23" name="Rectangle 22"/>
          <p:cNvSpPr/>
          <p:nvPr/>
        </p:nvSpPr>
        <p:spPr>
          <a:xfrm>
            <a:off x="5854471" y="45621"/>
            <a:ext cx="2407445" cy="3209926"/>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p:cNvCxnSpPr>
            <a:stCxn id="22" idx="2"/>
            <a:endCxn id="8" idx="6"/>
          </p:cNvCxnSpPr>
          <p:nvPr/>
        </p:nvCxnSpPr>
        <p:spPr>
          <a:xfrm flipH="1">
            <a:off x="3171825" y="1650585"/>
            <a:ext cx="2682647" cy="66399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6762750" y="1209675"/>
            <a:ext cx="371475" cy="11049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7444978" y="1500515"/>
            <a:ext cx="1019175" cy="523220"/>
          </a:xfrm>
          <a:prstGeom prst="rect">
            <a:avLst/>
          </a:prstGeom>
          <a:solidFill>
            <a:srgbClr val="00FF00"/>
          </a:solidFill>
        </p:spPr>
        <p:txBody>
          <a:bodyPr wrap="square" rtlCol="0">
            <a:spAutoFit/>
          </a:bodyPr>
          <a:lstStyle/>
          <a:p>
            <a:pPr algn="ctr"/>
            <a:r>
              <a:rPr lang="en-US" sz="1400" dirty="0"/>
              <a:t>(2)3400384</a:t>
            </a:r>
          </a:p>
          <a:p>
            <a:pPr algn="ctr"/>
            <a:r>
              <a:rPr lang="en-US" sz="1400" dirty="0"/>
              <a:t>(2)717024</a:t>
            </a:r>
          </a:p>
        </p:txBody>
      </p:sp>
      <p:cxnSp>
        <p:nvCxnSpPr>
          <p:cNvPr id="29" name="Straight Arrow Connector 28"/>
          <p:cNvCxnSpPr>
            <a:stCxn id="27" idx="1"/>
            <a:endCxn id="26" idx="6"/>
          </p:cNvCxnSpPr>
          <p:nvPr/>
        </p:nvCxnSpPr>
        <p:spPr>
          <a:xfrm flipH="1">
            <a:off x="7134225" y="1762125"/>
            <a:ext cx="310753"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5" name="Date Placeholder 34"/>
          <p:cNvSpPr>
            <a:spLocks noGrp="1"/>
          </p:cNvSpPr>
          <p:nvPr>
            <p:ph type="dt" sz="half" idx="10"/>
          </p:nvPr>
        </p:nvSpPr>
        <p:spPr/>
        <p:txBody>
          <a:bodyPr/>
          <a:lstStyle/>
          <a:p>
            <a:r>
              <a:rPr lang="en-US"/>
              <a:t>8/15/2023</a:t>
            </a:r>
          </a:p>
        </p:txBody>
      </p:sp>
      <p:sp>
        <p:nvSpPr>
          <p:cNvPr id="37" name="Footer Placeholder 36"/>
          <p:cNvSpPr>
            <a:spLocks noGrp="1"/>
          </p:cNvSpPr>
          <p:nvPr>
            <p:ph type="ftr" sz="quarter" idx="11"/>
          </p:nvPr>
        </p:nvSpPr>
        <p:spPr/>
        <p:txBody>
          <a:bodyPr/>
          <a:lstStyle/>
          <a:p>
            <a:r>
              <a:rPr lang="en-US"/>
              <a:t>Nautilus E Final Assembly Station 2</a:t>
            </a:r>
          </a:p>
        </p:txBody>
      </p:sp>
      <p:sp>
        <p:nvSpPr>
          <p:cNvPr id="38" name="Slide Number Placeholder 37"/>
          <p:cNvSpPr>
            <a:spLocks noGrp="1"/>
          </p:cNvSpPr>
          <p:nvPr>
            <p:ph type="sldNum" sz="quarter" idx="12"/>
          </p:nvPr>
        </p:nvSpPr>
        <p:spPr/>
        <p:txBody>
          <a:bodyPr/>
          <a:lstStyle/>
          <a:p>
            <a:fld id="{4AE66E7F-8BDB-4576-9389-78EC3731E1F2}" type="slidenum">
              <a:rPr lang="en-US" smtClean="0"/>
              <a:t>81</a:t>
            </a:fld>
            <a:endParaRPr lang="en-US"/>
          </a:p>
        </p:txBody>
      </p:sp>
      <p:sp>
        <p:nvSpPr>
          <p:cNvPr id="2" name="TextBox 1"/>
          <p:cNvSpPr txBox="1"/>
          <p:nvPr/>
        </p:nvSpPr>
        <p:spPr>
          <a:xfrm>
            <a:off x="3651136" y="82165"/>
            <a:ext cx="1724024" cy="523220"/>
          </a:xfrm>
          <a:prstGeom prst="rect">
            <a:avLst/>
          </a:prstGeom>
          <a:solidFill>
            <a:srgbClr val="FFFF00"/>
          </a:solidFill>
        </p:spPr>
        <p:txBody>
          <a:bodyPr wrap="square" rtlCol="0">
            <a:spAutoFit/>
          </a:bodyPr>
          <a:lstStyle/>
          <a:p>
            <a:pPr algn="ctr"/>
            <a:r>
              <a:rPr lang="en-US" sz="1400" dirty="0"/>
              <a:t>Rear of solution tank</a:t>
            </a:r>
          </a:p>
          <a:p>
            <a:pPr algn="ctr"/>
            <a:r>
              <a:rPr lang="en-US" sz="1400" dirty="0"/>
              <a:t>Right side</a:t>
            </a:r>
          </a:p>
        </p:txBody>
      </p:sp>
      <p:sp>
        <p:nvSpPr>
          <p:cNvPr id="3" name="TextBox 2"/>
          <p:cNvSpPr txBox="1"/>
          <p:nvPr/>
        </p:nvSpPr>
        <p:spPr>
          <a:xfrm>
            <a:off x="277699" y="3790950"/>
            <a:ext cx="3779951" cy="1815882"/>
          </a:xfrm>
          <a:prstGeom prst="rect">
            <a:avLst/>
          </a:prstGeom>
          <a:noFill/>
        </p:spPr>
        <p:txBody>
          <a:bodyPr wrap="square" rtlCol="0">
            <a:spAutoFit/>
          </a:bodyPr>
          <a:lstStyle/>
          <a:p>
            <a:pPr marL="285750" indent="-285750">
              <a:buFont typeface="Arial" panose="020B0604020202020204" pitchFamily="34" charset="0"/>
              <a:buChar char="•"/>
            </a:pPr>
            <a:r>
              <a:rPr lang="en-US" sz="1400" dirty="0"/>
              <a:t>Place solution tank (718123-1) onto frame and attach to rear seat mount with bracket (718124) </a:t>
            </a:r>
          </a:p>
          <a:p>
            <a:pPr marL="742950" lvl="1" indent="-285750">
              <a:buFont typeface="Arial" panose="020B0604020202020204" pitchFamily="34" charset="0"/>
              <a:buChar char="•"/>
            </a:pPr>
            <a:r>
              <a:rPr lang="en-US" sz="1400" dirty="0"/>
              <a:t>2 screws (717024) and 2 conical washers (3400384) attach through rear seat mount and into solution tank</a:t>
            </a:r>
          </a:p>
          <a:p>
            <a:pPr marL="742950" lvl="1" indent="-285750">
              <a:buFont typeface="Arial" panose="020B0604020202020204" pitchFamily="34" charset="0"/>
              <a:buChar char="•"/>
            </a:pPr>
            <a:r>
              <a:rPr lang="en-US" sz="1400" dirty="0"/>
              <a:t>2 screws (717024) and 2 conical washers attach to solution tank</a:t>
            </a:r>
          </a:p>
        </p:txBody>
      </p:sp>
    </p:spTree>
    <p:extLst>
      <p:ext uri="{BB962C8B-B14F-4D97-AF65-F5344CB8AC3E}">
        <p14:creationId xmlns:p14="http://schemas.microsoft.com/office/powerpoint/2010/main" val="16625504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82</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8642" t="13554" r="15821" b="18382"/>
          <a:stretch/>
        </p:blipFill>
        <p:spPr>
          <a:xfrm>
            <a:off x="868018" y="212932"/>
            <a:ext cx="7028207" cy="4749593"/>
          </a:xfrm>
          <a:prstGeom prst="rect">
            <a:avLst/>
          </a:prstGeom>
        </p:spPr>
      </p:pic>
      <p:sp>
        <p:nvSpPr>
          <p:cNvPr id="6" name="TextBox 5"/>
          <p:cNvSpPr txBox="1"/>
          <p:nvPr/>
        </p:nvSpPr>
        <p:spPr>
          <a:xfrm>
            <a:off x="6115050" y="2841933"/>
            <a:ext cx="752475" cy="307777"/>
          </a:xfrm>
          <a:prstGeom prst="rect">
            <a:avLst/>
          </a:prstGeom>
          <a:solidFill>
            <a:srgbClr val="00FF00"/>
          </a:solidFill>
        </p:spPr>
        <p:txBody>
          <a:bodyPr wrap="square" rtlCol="0">
            <a:spAutoFit/>
          </a:bodyPr>
          <a:lstStyle/>
          <a:p>
            <a:pPr algn="ctr"/>
            <a:r>
              <a:rPr lang="en-US" sz="1400" dirty="0"/>
              <a:t>718140</a:t>
            </a:r>
          </a:p>
        </p:txBody>
      </p:sp>
      <p:cxnSp>
        <p:nvCxnSpPr>
          <p:cNvPr id="7" name="Straight Arrow Connector 6"/>
          <p:cNvCxnSpPr>
            <a:stCxn id="6" idx="1"/>
          </p:cNvCxnSpPr>
          <p:nvPr/>
        </p:nvCxnSpPr>
        <p:spPr>
          <a:xfrm flipH="1">
            <a:off x="5411902" y="2995822"/>
            <a:ext cx="703148" cy="14619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716760" y="2756432"/>
            <a:ext cx="572121" cy="53944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118187" y="3590925"/>
            <a:ext cx="531079" cy="54089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247900" y="3960991"/>
            <a:ext cx="1021484" cy="738664"/>
          </a:xfrm>
          <a:prstGeom prst="rect">
            <a:avLst/>
          </a:prstGeom>
          <a:solidFill>
            <a:srgbClr val="00FF00"/>
          </a:solidFill>
        </p:spPr>
        <p:txBody>
          <a:bodyPr wrap="square" rtlCol="0">
            <a:spAutoFit/>
          </a:bodyPr>
          <a:lstStyle/>
          <a:p>
            <a:pPr algn="ctr"/>
            <a:r>
              <a:rPr lang="en-US" sz="1400" dirty="0"/>
              <a:t>(2)717024</a:t>
            </a:r>
          </a:p>
          <a:p>
            <a:pPr algn="ctr"/>
            <a:r>
              <a:rPr lang="en-US" sz="1400" dirty="0"/>
              <a:t>(2)3400384</a:t>
            </a:r>
          </a:p>
          <a:p>
            <a:pPr algn="ctr"/>
            <a:r>
              <a:rPr lang="en-US" sz="1400" dirty="0"/>
              <a:t>(2)600934</a:t>
            </a:r>
          </a:p>
        </p:txBody>
      </p:sp>
      <p:cxnSp>
        <p:nvCxnSpPr>
          <p:cNvPr id="11" name="Straight Arrow Connector 10"/>
          <p:cNvCxnSpPr>
            <a:stCxn id="10" idx="3"/>
            <a:endCxn id="9" idx="2"/>
          </p:cNvCxnSpPr>
          <p:nvPr/>
        </p:nvCxnSpPr>
        <p:spPr>
          <a:xfrm flipV="1">
            <a:off x="3269384" y="3861373"/>
            <a:ext cx="848803" cy="46895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479410" y="2082919"/>
            <a:ext cx="1073290" cy="523220"/>
          </a:xfrm>
          <a:prstGeom prst="rect">
            <a:avLst/>
          </a:prstGeom>
          <a:solidFill>
            <a:srgbClr val="00FF00"/>
          </a:solidFill>
        </p:spPr>
        <p:txBody>
          <a:bodyPr wrap="square" rtlCol="0">
            <a:spAutoFit/>
          </a:bodyPr>
          <a:lstStyle/>
          <a:p>
            <a:pPr algn="ctr"/>
            <a:r>
              <a:rPr lang="en-US" sz="1400" dirty="0"/>
              <a:t>(2)717024</a:t>
            </a:r>
          </a:p>
          <a:p>
            <a:pPr algn="ctr"/>
            <a:r>
              <a:rPr lang="en-US" sz="1400" dirty="0"/>
              <a:t>(2)3400384</a:t>
            </a:r>
          </a:p>
        </p:txBody>
      </p:sp>
      <p:cxnSp>
        <p:nvCxnSpPr>
          <p:cNvPr id="13" name="Straight Arrow Connector 12"/>
          <p:cNvCxnSpPr>
            <a:stCxn id="12" idx="2"/>
            <a:endCxn id="8" idx="2"/>
          </p:cNvCxnSpPr>
          <p:nvPr/>
        </p:nvCxnSpPr>
        <p:spPr>
          <a:xfrm>
            <a:off x="2016055" y="2606139"/>
            <a:ext cx="1700705" cy="42001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0" y="0"/>
            <a:ext cx="2828926"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2 of 10</a:t>
            </a:r>
          </a:p>
        </p:txBody>
      </p:sp>
      <p:sp>
        <p:nvSpPr>
          <p:cNvPr id="31" name="TextBox 30"/>
          <p:cNvSpPr txBox="1"/>
          <p:nvPr/>
        </p:nvSpPr>
        <p:spPr>
          <a:xfrm>
            <a:off x="3651136" y="82165"/>
            <a:ext cx="1724024" cy="523220"/>
          </a:xfrm>
          <a:prstGeom prst="rect">
            <a:avLst/>
          </a:prstGeom>
          <a:solidFill>
            <a:srgbClr val="FFFF00"/>
          </a:solidFill>
        </p:spPr>
        <p:txBody>
          <a:bodyPr wrap="square" rtlCol="0">
            <a:spAutoFit/>
          </a:bodyPr>
          <a:lstStyle/>
          <a:p>
            <a:pPr algn="ctr"/>
            <a:r>
              <a:rPr lang="en-US" sz="1400" dirty="0"/>
              <a:t>Rear of solution tank</a:t>
            </a:r>
          </a:p>
          <a:p>
            <a:pPr algn="ctr"/>
            <a:r>
              <a:rPr lang="en-US" sz="1400" dirty="0"/>
              <a:t>Left side</a:t>
            </a:r>
          </a:p>
        </p:txBody>
      </p:sp>
      <p:sp>
        <p:nvSpPr>
          <p:cNvPr id="32" name="TextBox 31"/>
          <p:cNvSpPr txBox="1"/>
          <p:nvPr/>
        </p:nvSpPr>
        <p:spPr>
          <a:xfrm>
            <a:off x="1000746" y="5290107"/>
            <a:ext cx="6762750"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Secure left rear of tank by installing bracket (718140) with 4 screws (717024), 4 conical washers (3400384), and 2 flange nuts (600934)</a:t>
            </a:r>
          </a:p>
          <a:p>
            <a:pPr marL="742950" lvl="1" indent="-285750">
              <a:buFont typeface="Arial" panose="020B0604020202020204" pitchFamily="34" charset="0"/>
              <a:buChar char="•"/>
            </a:pPr>
            <a:r>
              <a:rPr lang="en-US" sz="1400" dirty="0"/>
              <a:t>Flange nuts are only installed on the bottom screws to secure to frame.</a:t>
            </a:r>
          </a:p>
        </p:txBody>
      </p:sp>
    </p:spTree>
    <p:extLst>
      <p:ext uri="{BB962C8B-B14F-4D97-AF65-F5344CB8AC3E}">
        <p14:creationId xmlns:p14="http://schemas.microsoft.com/office/powerpoint/2010/main" val="2351977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14787" y="466327"/>
            <a:ext cx="4886325" cy="366474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7787" y="1020365"/>
            <a:ext cx="4432300" cy="3324225"/>
          </a:xfrm>
          <a:prstGeom prst="rect">
            <a:avLst/>
          </a:prstGeom>
        </p:spPr>
      </p:pic>
      <p:sp>
        <p:nvSpPr>
          <p:cNvPr id="7" name="TextBox 6"/>
          <p:cNvSpPr txBox="1"/>
          <p:nvPr/>
        </p:nvSpPr>
        <p:spPr>
          <a:xfrm>
            <a:off x="0" y="0"/>
            <a:ext cx="2828926"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3 of 10</a:t>
            </a:r>
          </a:p>
        </p:txBody>
      </p:sp>
      <p:sp>
        <p:nvSpPr>
          <p:cNvPr id="9" name="Oval 8"/>
          <p:cNvSpPr/>
          <p:nvPr/>
        </p:nvSpPr>
        <p:spPr>
          <a:xfrm>
            <a:off x="5543550" y="2600325"/>
            <a:ext cx="409575" cy="3714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898481" y="2266950"/>
            <a:ext cx="352425" cy="3333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233987" y="3467100"/>
            <a:ext cx="1028700" cy="738664"/>
          </a:xfrm>
          <a:prstGeom prst="rect">
            <a:avLst/>
          </a:prstGeom>
          <a:solidFill>
            <a:srgbClr val="00FF00"/>
          </a:solidFill>
        </p:spPr>
        <p:txBody>
          <a:bodyPr wrap="square" rtlCol="0">
            <a:spAutoFit/>
          </a:bodyPr>
          <a:lstStyle/>
          <a:p>
            <a:pPr algn="ctr"/>
            <a:r>
              <a:rPr lang="en-US" sz="1400" dirty="0"/>
              <a:t>(2)717024</a:t>
            </a:r>
          </a:p>
          <a:p>
            <a:pPr algn="ctr"/>
            <a:r>
              <a:rPr lang="en-US" sz="1400" dirty="0"/>
              <a:t>(2)3400384</a:t>
            </a:r>
          </a:p>
          <a:p>
            <a:pPr algn="ctr"/>
            <a:r>
              <a:rPr lang="en-US" sz="1400" dirty="0"/>
              <a:t>(2)600934</a:t>
            </a:r>
          </a:p>
        </p:txBody>
      </p:sp>
      <p:cxnSp>
        <p:nvCxnSpPr>
          <p:cNvPr id="13" name="Straight Arrow Connector 12"/>
          <p:cNvCxnSpPr>
            <a:stCxn id="11" idx="0"/>
            <a:endCxn id="9" idx="4"/>
          </p:cNvCxnSpPr>
          <p:nvPr/>
        </p:nvCxnSpPr>
        <p:spPr>
          <a:xfrm flipV="1">
            <a:off x="5748337" y="2971800"/>
            <a:ext cx="1" cy="49530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605462" y="1192081"/>
            <a:ext cx="1019175" cy="523220"/>
          </a:xfrm>
          <a:prstGeom prst="rect">
            <a:avLst/>
          </a:prstGeom>
          <a:solidFill>
            <a:srgbClr val="00FF00"/>
          </a:solidFill>
        </p:spPr>
        <p:txBody>
          <a:bodyPr wrap="square" rtlCol="0">
            <a:spAutoFit/>
          </a:bodyPr>
          <a:lstStyle/>
          <a:p>
            <a:pPr algn="ctr"/>
            <a:r>
              <a:rPr lang="en-US" sz="1400" dirty="0"/>
              <a:t>(2)717024</a:t>
            </a:r>
          </a:p>
          <a:p>
            <a:pPr algn="ctr"/>
            <a:r>
              <a:rPr lang="en-US" sz="1400" dirty="0"/>
              <a:t>(2)3400384</a:t>
            </a:r>
          </a:p>
        </p:txBody>
      </p:sp>
      <p:cxnSp>
        <p:nvCxnSpPr>
          <p:cNvPr id="15" name="Straight Arrow Connector 14"/>
          <p:cNvCxnSpPr>
            <a:stCxn id="14" idx="2"/>
            <a:endCxn id="10" idx="1"/>
          </p:cNvCxnSpPr>
          <p:nvPr/>
        </p:nvCxnSpPr>
        <p:spPr>
          <a:xfrm>
            <a:off x="6115050" y="1715301"/>
            <a:ext cx="835042" cy="60047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898481" y="3467100"/>
            <a:ext cx="797717" cy="307777"/>
          </a:xfrm>
          <a:prstGeom prst="rect">
            <a:avLst/>
          </a:prstGeom>
          <a:solidFill>
            <a:srgbClr val="00FF00"/>
          </a:solidFill>
        </p:spPr>
        <p:txBody>
          <a:bodyPr wrap="square" rtlCol="0">
            <a:spAutoFit/>
          </a:bodyPr>
          <a:lstStyle/>
          <a:p>
            <a:pPr algn="ctr"/>
            <a:r>
              <a:rPr lang="en-US" sz="1400" dirty="0"/>
              <a:t>718139</a:t>
            </a:r>
          </a:p>
        </p:txBody>
      </p:sp>
      <p:cxnSp>
        <p:nvCxnSpPr>
          <p:cNvPr id="19" name="Straight Arrow Connector 18"/>
          <p:cNvCxnSpPr>
            <a:stCxn id="17" idx="0"/>
          </p:cNvCxnSpPr>
          <p:nvPr/>
        </p:nvCxnSpPr>
        <p:spPr>
          <a:xfrm flipH="1" flipV="1">
            <a:off x="6624637" y="2867025"/>
            <a:ext cx="672703" cy="60007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552575" y="1407524"/>
            <a:ext cx="814388" cy="307777"/>
          </a:xfrm>
          <a:prstGeom prst="rect">
            <a:avLst/>
          </a:prstGeom>
          <a:solidFill>
            <a:srgbClr val="00FF00"/>
          </a:solidFill>
        </p:spPr>
        <p:txBody>
          <a:bodyPr wrap="square" rtlCol="0">
            <a:spAutoFit/>
          </a:bodyPr>
          <a:lstStyle/>
          <a:p>
            <a:pPr algn="ctr"/>
            <a:r>
              <a:rPr lang="en-US" sz="1400" dirty="0"/>
              <a:t>718137</a:t>
            </a:r>
          </a:p>
        </p:txBody>
      </p:sp>
      <p:cxnSp>
        <p:nvCxnSpPr>
          <p:cNvPr id="22" name="Straight Arrow Connector 21"/>
          <p:cNvCxnSpPr>
            <a:stCxn id="20" idx="2"/>
          </p:cNvCxnSpPr>
          <p:nvPr/>
        </p:nvCxnSpPr>
        <p:spPr>
          <a:xfrm>
            <a:off x="1959769" y="1715301"/>
            <a:ext cx="30956" cy="43734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2104248" y="2085975"/>
            <a:ext cx="334152" cy="34766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1713335" y="2227577"/>
            <a:ext cx="334152" cy="34766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840223" y="1998196"/>
            <a:ext cx="846559" cy="523220"/>
          </a:xfrm>
          <a:prstGeom prst="rect">
            <a:avLst/>
          </a:prstGeom>
          <a:solidFill>
            <a:srgbClr val="00FF00"/>
          </a:solidFill>
        </p:spPr>
        <p:txBody>
          <a:bodyPr wrap="square" rtlCol="0">
            <a:spAutoFit/>
          </a:bodyPr>
          <a:lstStyle/>
          <a:p>
            <a:pPr algn="ctr"/>
            <a:r>
              <a:rPr lang="en-US" sz="1400" dirty="0"/>
              <a:t>717024</a:t>
            </a:r>
          </a:p>
          <a:p>
            <a:pPr algn="ctr"/>
            <a:r>
              <a:rPr lang="en-US" sz="1400" dirty="0"/>
              <a:t>3400384</a:t>
            </a:r>
          </a:p>
        </p:txBody>
      </p:sp>
      <p:cxnSp>
        <p:nvCxnSpPr>
          <p:cNvPr id="27" name="Straight Arrow Connector 26"/>
          <p:cNvCxnSpPr>
            <a:stCxn id="25" idx="1"/>
            <a:endCxn id="23" idx="6"/>
          </p:cNvCxnSpPr>
          <p:nvPr/>
        </p:nvCxnSpPr>
        <p:spPr>
          <a:xfrm flipH="1">
            <a:off x="2438400" y="2259806"/>
            <a:ext cx="401823"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457131" y="3167062"/>
            <a:ext cx="846559" cy="738664"/>
          </a:xfrm>
          <a:prstGeom prst="rect">
            <a:avLst/>
          </a:prstGeom>
          <a:solidFill>
            <a:srgbClr val="00FF00"/>
          </a:solidFill>
        </p:spPr>
        <p:txBody>
          <a:bodyPr wrap="square" rtlCol="0">
            <a:spAutoFit/>
          </a:bodyPr>
          <a:lstStyle/>
          <a:p>
            <a:pPr algn="ctr"/>
            <a:r>
              <a:rPr lang="en-US" sz="1400" dirty="0"/>
              <a:t>717024</a:t>
            </a:r>
          </a:p>
          <a:p>
            <a:pPr algn="ctr"/>
            <a:r>
              <a:rPr lang="en-US" sz="1400" dirty="0"/>
              <a:t>3400384</a:t>
            </a:r>
          </a:p>
          <a:p>
            <a:pPr algn="ctr"/>
            <a:r>
              <a:rPr lang="en-US" sz="1400" dirty="0"/>
              <a:t>600934</a:t>
            </a:r>
          </a:p>
        </p:txBody>
      </p:sp>
      <p:cxnSp>
        <p:nvCxnSpPr>
          <p:cNvPr id="31" name="Straight Arrow Connector 30"/>
          <p:cNvCxnSpPr>
            <a:stCxn id="29" idx="0"/>
            <a:endCxn id="24" idx="4"/>
          </p:cNvCxnSpPr>
          <p:nvPr/>
        </p:nvCxnSpPr>
        <p:spPr>
          <a:xfrm flipV="1">
            <a:off x="1880411" y="2575239"/>
            <a:ext cx="0" cy="59182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28600" y="4744739"/>
            <a:ext cx="800100" cy="307777"/>
          </a:xfrm>
          <a:prstGeom prst="rect">
            <a:avLst/>
          </a:prstGeom>
          <a:solidFill>
            <a:srgbClr val="00FF00"/>
          </a:solidFill>
        </p:spPr>
        <p:txBody>
          <a:bodyPr wrap="square" rtlCol="0">
            <a:spAutoFit/>
          </a:bodyPr>
          <a:lstStyle/>
          <a:p>
            <a:pPr algn="ctr"/>
            <a:r>
              <a:rPr lang="en-US" sz="1400" dirty="0"/>
              <a:t>Console</a:t>
            </a:r>
          </a:p>
        </p:txBody>
      </p:sp>
      <p:cxnSp>
        <p:nvCxnSpPr>
          <p:cNvPr id="34" name="Straight Arrow Connector 33"/>
          <p:cNvCxnSpPr>
            <a:stCxn id="32" idx="0"/>
          </p:cNvCxnSpPr>
          <p:nvPr/>
        </p:nvCxnSpPr>
        <p:spPr>
          <a:xfrm flipV="1">
            <a:off x="628650" y="4205764"/>
            <a:ext cx="0" cy="53897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014787" y="4131071"/>
            <a:ext cx="690563" cy="523220"/>
          </a:xfrm>
          <a:prstGeom prst="rect">
            <a:avLst/>
          </a:prstGeom>
          <a:solidFill>
            <a:srgbClr val="00FF00"/>
          </a:solidFill>
        </p:spPr>
        <p:txBody>
          <a:bodyPr wrap="square" rtlCol="0">
            <a:spAutoFit/>
          </a:bodyPr>
          <a:lstStyle/>
          <a:p>
            <a:pPr algn="ctr"/>
            <a:r>
              <a:rPr lang="en-US" sz="1400" dirty="0"/>
              <a:t>Drive wheel</a:t>
            </a:r>
          </a:p>
        </p:txBody>
      </p:sp>
      <p:cxnSp>
        <p:nvCxnSpPr>
          <p:cNvPr id="38" name="Straight Arrow Connector 37"/>
          <p:cNvCxnSpPr>
            <a:stCxn id="36" idx="0"/>
          </p:cNvCxnSpPr>
          <p:nvPr/>
        </p:nvCxnSpPr>
        <p:spPr>
          <a:xfrm flipH="1" flipV="1">
            <a:off x="4357688" y="3167062"/>
            <a:ext cx="2381" cy="96400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Date Placeholder 17"/>
          <p:cNvSpPr>
            <a:spLocks noGrp="1"/>
          </p:cNvSpPr>
          <p:nvPr>
            <p:ph type="dt" sz="half" idx="10"/>
          </p:nvPr>
        </p:nvSpPr>
        <p:spPr/>
        <p:txBody>
          <a:bodyPr/>
          <a:lstStyle/>
          <a:p>
            <a:r>
              <a:rPr lang="en-US"/>
              <a:t>8/15/2023</a:t>
            </a:r>
          </a:p>
        </p:txBody>
      </p:sp>
      <p:sp>
        <p:nvSpPr>
          <p:cNvPr id="21" name="Footer Placeholder 20"/>
          <p:cNvSpPr>
            <a:spLocks noGrp="1"/>
          </p:cNvSpPr>
          <p:nvPr>
            <p:ph type="ftr" sz="quarter" idx="11"/>
          </p:nvPr>
        </p:nvSpPr>
        <p:spPr/>
        <p:txBody>
          <a:bodyPr/>
          <a:lstStyle/>
          <a:p>
            <a:r>
              <a:rPr lang="en-US"/>
              <a:t>Nautilus E Final Assembly Station 2</a:t>
            </a:r>
          </a:p>
        </p:txBody>
      </p:sp>
      <p:sp>
        <p:nvSpPr>
          <p:cNvPr id="26" name="Slide Number Placeholder 25"/>
          <p:cNvSpPr>
            <a:spLocks noGrp="1"/>
          </p:cNvSpPr>
          <p:nvPr>
            <p:ph type="sldNum" sz="quarter" idx="12"/>
          </p:nvPr>
        </p:nvSpPr>
        <p:spPr/>
        <p:txBody>
          <a:bodyPr/>
          <a:lstStyle/>
          <a:p>
            <a:fld id="{4AE66E7F-8BDB-4576-9389-78EC3731E1F2}" type="slidenum">
              <a:rPr lang="en-US" smtClean="0"/>
              <a:t>83</a:t>
            </a:fld>
            <a:endParaRPr lang="en-US"/>
          </a:p>
        </p:txBody>
      </p:sp>
      <p:sp>
        <p:nvSpPr>
          <p:cNvPr id="2" name="TextBox 1"/>
          <p:cNvSpPr txBox="1"/>
          <p:nvPr/>
        </p:nvSpPr>
        <p:spPr>
          <a:xfrm>
            <a:off x="3419476" y="36144"/>
            <a:ext cx="1876423" cy="307777"/>
          </a:xfrm>
          <a:prstGeom prst="rect">
            <a:avLst/>
          </a:prstGeom>
          <a:solidFill>
            <a:srgbClr val="FFFF00"/>
          </a:solidFill>
        </p:spPr>
        <p:txBody>
          <a:bodyPr wrap="square" rtlCol="0">
            <a:spAutoFit/>
          </a:bodyPr>
          <a:lstStyle/>
          <a:p>
            <a:pPr algn="ctr"/>
            <a:r>
              <a:rPr lang="en-US" sz="1400" dirty="0"/>
              <a:t>Front of solution tank</a:t>
            </a:r>
          </a:p>
        </p:txBody>
      </p:sp>
      <p:sp>
        <p:nvSpPr>
          <p:cNvPr id="3" name="TextBox 2"/>
          <p:cNvSpPr txBox="1"/>
          <p:nvPr/>
        </p:nvSpPr>
        <p:spPr>
          <a:xfrm>
            <a:off x="804862" y="5232053"/>
            <a:ext cx="7534275"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Connect bracket (718137) to the console and solution tank with 2 screws (717024) and 2 conical washers (3400384). 1 flange nut (600934) is used for connection to console </a:t>
            </a:r>
          </a:p>
          <a:p>
            <a:pPr marL="285750" indent="-285750">
              <a:buFont typeface="Arial" panose="020B0604020202020204" pitchFamily="34" charset="0"/>
              <a:buChar char="•"/>
            </a:pPr>
            <a:r>
              <a:rPr lang="en-US" sz="1400" dirty="0"/>
              <a:t>Secure bracket (718139) to the solution tank and frame with 4 screws (717024), 4 conical washers (3400384), and 2 flange nuts (600934). Flange nuts are used only to connect bracket to frame</a:t>
            </a:r>
          </a:p>
        </p:txBody>
      </p:sp>
    </p:spTree>
    <p:extLst>
      <p:ext uri="{BB962C8B-B14F-4D97-AF65-F5344CB8AC3E}">
        <p14:creationId xmlns:p14="http://schemas.microsoft.com/office/powerpoint/2010/main" val="1017505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b="23592"/>
          <a:stretch/>
        </p:blipFill>
        <p:spPr>
          <a:xfrm>
            <a:off x="509587" y="316033"/>
            <a:ext cx="8124825" cy="4656018"/>
          </a:xfrm>
          <a:prstGeom prst="rect">
            <a:avLst/>
          </a:prstGeom>
        </p:spPr>
      </p:pic>
      <p:sp>
        <p:nvSpPr>
          <p:cNvPr id="5" name="TextBox 4"/>
          <p:cNvSpPr txBox="1"/>
          <p:nvPr/>
        </p:nvSpPr>
        <p:spPr>
          <a:xfrm>
            <a:off x="0" y="0"/>
            <a:ext cx="2828926"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4 of 10</a:t>
            </a:r>
          </a:p>
        </p:txBody>
      </p:sp>
      <p:sp>
        <p:nvSpPr>
          <p:cNvPr id="8" name="TextBox 7"/>
          <p:cNvSpPr txBox="1"/>
          <p:nvPr/>
        </p:nvSpPr>
        <p:spPr>
          <a:xfrm>
            <a:off x="2371725" y="1876425"/>
            <a:ext cx="1019175" cy="523220"/>
          </a:xfrm>
          <a:prstGeom prst="rect">
            <a:avLst/>
          </a:prstGeom>
          <a:solidFill>
            <a:srgbClr val="00FF00"/>
          </a:solidFill>
        </p:spPr>
        <p:txBody>
          <a:bodyPr wrap="square" rtlCol="0">
            <a:spAutoFit/>
          </a:bodyPr>
          <a:lstStyle/>
          <a:p>
            <a:pPr algn="ctr"/>
            <a:r>
              <a:rPr lang="en-US" sz="1400" dirty="0"/>
              <a:t>(4)3400384</a:t>
            </a:r>
          </a:p>
          <a:p>
            <a:pPr algn="ctr"/>
            <a:r>
              <a:rPr lang="en-US" sz="1400" dirty="0"/>
              <a:t>(4)730905</a:t>
            </a:r>
          </a:p>
        </p:txBody>
      </p:sp>
      <p:sp>
        <p:nvSpPr>
          <p:cNvPr id="9" name="Oval 8"/>
          <p:cNvSpPr/>
          <p:nvPr/>
        </p:nvSpPr>
        <p:spPr>
          <a:xfrm>
            <a:off x="3514725" y="2828925"/>
            <a:ext cx="285750" cy="245657"/>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8" idx="2"/>
            <a:endCxn id="9" idx="2"/>
          </p:cNvCxnSpPr>
          <p:nvPr/>
        </p:nvCxnSpPr>
        <p:spPr>
          <a:xfrm>
            <a:off x="2881313" y="2399645"/>
            <a:ext cx="633412" cy="55210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433887" y="2920693"/>
            <a:ext cx="738188" cy="307777"/>
          </a:xfrm>
          <a:prstGeom prst="rect">
            <a:avLst/>
          </a:prstGeom>
          <a:solidFill>
            <a:srgbClr val="00FF00"/>
          </a:solidFill>
        </p:spPr>
        <p:txBody>
          <a:bodyPr wrap="square" rtlCol="0">
            <a:spAutoFit/>
          </a:bodyPr>
          <a:lstStyle/>
          <a:p>
            <a:pPr algn="ctr"/>
            <a:r>
              <a:rPr lang="en-US" sz="1400" dirty="0"/>
              <a:t>718108</a:t>
            </a:r>
          </a:p>
        </p:txBody>
      </p:sp>
      <p:cxnSp>
        <p:nvCxnSpPr>
          <p:cNvPr id="15" name="Straight Arrow Connector 14"/>
          <p:cNvCxnSpPr>
            <a:stCxn id="13" idx="1"/>
          </p:cNvCxnSpPr>
          <p:nvPr/>
        </p:nvCxnSpPr>
        <p:spPr>
          <a:xfrm flipH="1">
            <a:off x="4148137" y="3074582"/>
            <a:ext cx="285750" cy="10772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805613" y="2874526"/>
            <a:ext cx="757237" cy="307777"/>
          </a:xfrm>
          <a:prstGeom prst="rect">
            <a:avLst/>
          </a:prstGeom>
          <a:solidFill>
            <a:srgbClr val="00FF00"/>
          </a:solidFill>
        </p:spPr>
        <p:txBody>
          <a:bodyPr wrap="square" rtlCol="0">
            <a:spAutoFit/>
          </a:bodyPr>
          <a:lstStyle/>
          <a:p>
            <a:pPr algn="ctr"/>
            <a:r>
              <a:rPr lang="en-US" sz="1400" dirty="0"/>
              <a:t>718110</a:t>
            </a:r>
          </a:p>
        </p:txBody>
      </p:sp>
      <p:cxnSp>
        <p:nvCxnSpPr>
          <p:cNvPr id="18" name="Straight Arrow Connector 17"/>
          <p:cNvCxnSpPr>
            <a:stCxn id="16" idx="1"/>
          </p:cNvCxnSpPr>
          <p:nvPr/>
        </p:nvCxnSpPr>
        <p:spPr>
          <a:xfrm flipH="1" flipV="1">
            <a:off x="6315075" y="3028414"/>
            <a:ext cx="490538"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0500" y="506731"/>
            <a:ext cx="876300" cy="307777"/>
          </a:xfrm>
          <a:prstGeom prst="rect">
            <a:avLst/>
          </a:prstGeom>
          <a:solidFill>
            <a:srgbClr val="00FF00"/>
          </a:solidFill>
        </p:spPr>
        <p:txBody>
          <a:bodyPr wrap="square" rtlCol="0">
            <a:spAutoFit/>
          </a:bodyPr>
          <a:lstStyle/>
          <a:p>
            <a:pPr algn="ctr"/>
            <a:r>
              <a:rPr lang="en-US" sz="1400" dirty="0"/>
              <a:t>718118-1</a:t>
            </a:r>
          </a:p>
        </p:txBody>
      </p:sp>
      <p:cxnSp>
        <p:nvCxnSpPr>
          <p:cNvPr id="21" name="Straight Arrow Connector 20"/>
          <p:cNvCxnSpPr>
            <a:stCxn id="19" idx="2"/>
          </p:cNvCxnSpPr>
          <p:nvPr/>
        </p:nvCxnSpPr>
        <p:spPr>
          <a:xfrm>
            <a:off x="628650" y="814508"/>
            <a:ext cx="647700" cy="86189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b="21353"/>
          <a:stretch/>
        </p:blipFill>
        <p:spPr>
          <a:xfrm>
            <a:off x="5402263" y="247796"/>
            <a:ext cx="3403600" cy="2007634"/>
          </a:xfrm>
          <a:prstGeom prst="rect">
            <a:avLst/>
          </a:prstGeom>
        </p:spPr>
      </p:pic>
      <p:sp>
        <p:nvSpPr>
          <p:cNvPr id="23" name="Oval 22"/>
          <p:cNvSpPr/>
          <p:nvPr/>
        </p:nvSpPr>
        <p:spPr>
          <a:xfrm>
            <a:off x="6915150" y="814509"/>
            <a:ext cx="790575" cy="112859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695950" y="316032"/>
            <a:ext cx="1019175" cy="738664"/>
          </a:xfrm>
          <a:prstGeom prst="rect">
            <a:avLst/>
          </a:prstGeom>
          <a:solidFill>
            <a:srgbClr val="00FF00"/>
          </a:solidFill>
        </p:spPr>
        <p:txBody>
          <a:bodyPr wrap="square" rtlCol="0">
            <a:spAutoFit/>
          </a:bodyPr>
          <a:lstStyle/>
          <a:p>
            <a:pPr algn="ctr"/>
            <a:r>
              <a:rPr lang="en-US" sz="1400" dirty="0"/>
              <a:t>(4)712540</a:t>
            </a:r>
          </a:p>
          <a:p>
            <a:pPr algn="ctr"/>
            <a:r>
              <a:rPr lang="en-US" sz="1400" dirty="0"/>
              <a:t>(2)712638</a:t>
            </a:r>
          </a:p>
          <a:p>
            <a:pPr algn="ctr"/>
            <a:r>
              <a:rPr lang="en-US" sz="1400" dirty="0"/>
              <a:t>340664</a:t>
            </a:r>
          </a:p>
        </p:txBody>
      </p:sp>
      <p:cxnSp>
        <p:nvCxnSpPr>
          <p:cNvPr id="26" name="Straight Arrow Connector 25"/>
          <p:cNvCxnSpPr>
            <a:stCxn id="24" idx="3"/>
            <a:endCxn id="23" idx="1"/>
          </p:cNvCxnSpPr>
          <p:nvPr/>
        </p:nvCxnSpPr>
        <p:spPr>
          <a:xfrm>
            <a:off x="6715125" y="685364"/>
            <a:ext cx="315802" cy="29442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4" name="Date Placeholder 13"/>
          <p:cNvSpPr>
            <a:spLocks noGrp="1"/>
          </p:cNvSpPr>
          <p:nvPr>
            <p:ph type="dt" sz="half" idx="10"/>
          </p:nvPr>
        </p:nvSpPr>
        <p:spPr/>
        <p:txBody>
          <a:bodyPr/>
          <a:lstStyle/>
          <a:p>
            <a:r>
              <a:rPr lang="en-US"/>
              <a:t>8/15/2023</a:t>
            </a:r>
          </a:p>
        </p:txBody>
      </p:sp>
      <p:sp>
        <p:nvSpPr>
          <p:cNvPr id="17" name="Footer Placeholder 16"/>
          <p:cNvSpPr>
            <a:spLocks noGrp="1"/>
          </p:cNvSpPr>
          <p:nvPr>
            <p:ph type="ftr" sz="quarter" idx="11"/>
          </p:nvPr>
        </p:nvSpPr>
        <p:spPr/>
        <p:txBody>
          <a:bodyPr/>
          <a:lstStyle/>
          <a:p>
            <a:r>
              <a:rPr lang="en-US"/>
              <a:t>Nautilus E Final Assembly Station 2</a:t>
            </a:r>
          </a:p>
        </p:txBody>
      </p:sp>
      <p:sp>
        <p:nvSpPr>
          <p:cNvPr id="20" name="Slide Number Placeholder 19"/>
          <p:cNvSpPr>
            <a:spLocks noGrp="1"/>
          </p:cNvSpPr>
          <p:nvPr>
            <p:ph type="sldNum" sz="quarter" idx="12"/>
          </p:nvPr>
        </p:nvSpPr>
        <p:spPr/>
        <p:txBody>
          <a:bodyPr/>
          <a:lstStyle/>
          <a:p>
            <a:fld id="{4AE66E7F-8BDB-4576-9389-78EC3731E1F2}" type="slidenum">
              <a:rPr lang="en-US" smtClean="0"/>
              <a:t>84</a:t>
            </a:fld>
            <a:endParaRPr lang="en-US"/>
          </a:p>
        </p:txBody>
      </p:sp>
      <p:sp>
        <p:nvSpPr>
          <p:cNvPr id="2" name="TextBox 1"/>
          <p:cNvSpPr txBox="1"/>
          <p:nvPr/>
        </p:nvSpPr>
        <p:spPr>
          <a:xfrm>
            <a:off x="1426368" y="5079426"/>
            <a:ext cx="6753225"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both RH (718108) and LH (718110) hinges onto battery cover with 4 screws (730905) and 4 conical washers (3400384)</a:t>
            </a:r>
          </a:p>
          <a:p>
            <a:pPr marL="742950" lvl="1" indent="-285750">
              <a:buFont typeface="Arial" panose="020B0604020202020204" pitchFamily="34" charset="0"/>
              <a:buChar char="•"/>
            </a:pPr>
            <a:r>
              <a:rPr lang="en-US" sz="1400" dirty="0"/>
              <a:t>Make sure battery cover is properly aligned before tightening all the way</a:t>
            </a:r>
          </a:p>
          <a:p>
            <a:pPr marL="285750" indent="-285750">
              <a:buFont typeface="Arial" panose="020B0604020202020204" pitchFamily="34" charset="0"/>
              <a:buChar char="•"/>
            </a:pPr>
            <a:r>
              <a:rPr lang="en-US" sz="1400" dirty="0"/>
              <a:t>Install latch (340664) with 4 screws (712540) and 2 nyloc nuts (712638). Nyloc nuts secure latch onto the rear seat cover </a:t>
            </a:r>
          </a:p>
        </p:txBody>
      </p:sp>
    </p:spTree>
    <p:extLst>
      <p:ext uri="{BB962C8B-B14F-4D97-AF65-F5344CB8AC3E}">
        <p14:creationId xmlns:p14="http://schemas.microsoft.com/office/powerpoint/2010/main" val="35866397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2828926"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5 of 10</a:t>
            </a: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r="19974"/>
          <a:stretch/>
        </p:blipFill>
        <p:spPr>
          <a:xfrm>
            <a:off x="76551" y="377338"/>
            <a:ext cx="4447825" cy="4168516"/>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7300" y="108872"/>
            <a:ext cx="3552825" cy="2664619"/>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7299" y="3000505"/>
            <a:ext cx="3552825" cy="2664619"/>
          </a:xfrm>
          <a:prstGeom prst="rect">
            <a:avLst/>
          </a:prstGeom>
        </p:spPr>
      </p:pic>
      <p:sp>
        <p:nvSpPr>
          <p:cNvPr id="11" name="Oval 10"/>
          <p:cNvSpPr/>
          <p:nvPr/>
        </p:nvSpPr>
        <p:spPr>
          <a:xfrm>
            <a:off x="1219200" y="2359153"/>
            <a:ext cx="876300" cy="8286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067299" y="108872"/>
            <a:ext cx="3552825" cy="2664619"/>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067299" y="3000505"/>
            <a:ext cx="3552825" cy="2664619"/>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stCxn id="12" idx="1"/>
            <a:endCxn id="11" idx="6"/>
          </p:cNvCxnSpPr>
          <p:nvPr/>
        </p:nvCxnSpPr>
        <p:spPr>
          <a:xfrm flipH="1">
            <a:off x="2095500" y="1441182"/>
            <a:ext cx="2971799" cy="133230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3" idx="1"/>
            <a:endCxn id="11" idx="6"/>
          </p:cNvCxnSpPr>
          <p:nvPr/>
        </p:nvCxnSpPr>
        <p:spPr>
          <a:xfrm flipH="1" flipV="1">
            <a:off x="2095500" y="2773491"/>
            <a:ext cx="2971799" cy="155932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029575" y="590550"/>
            <a:ext cx="790575" cy="307777"/>
          </a:xfrm>
          <a:prstGeom prst="rect">
            <a:avLst/>
          </a:prstGeom>
          <a:solidFill>
            <a:srgbClr val="00FF00"/>
          </a:solidFill>
        </p:spPr>
        <p:txBody>
          <a:bodyPr wrap="square" rtlCol="0">
            <a:spAutoFit/>
          </a:bodyPr>
          <a:lstStyle/>
          <a:p>
            <a:pPr algn="ctr"/>
            <a:r>
              <a:rPr lang="en-US" sz="1400" dirty="0"/>
              <a:t>731433</a:t>
            </a:r>
          </a:p>
        </p:txBody>
      </p:sp>
      <p:sp>
        <p:nvSpPr>
          <p:cNvPr id="19" name="TextBox 18"/>
          <p:cNvSpPr txBox="1"/>
          <p:nvPr/>
        </p:nvSpPr>
        <p:spPr>
          <a:xfrm>
            <a:off x="238124" y="660658"/>
            <a:ext cx="885825" cy="307777"/>
          </a:xfrm>
          <a:prstGeom prst="rect">
            <a:avLst/>
          </a:prstGeom>
          <a:solidFill>
            <a:srgbClr val="00FF00"/>
          </a:solidFill>
        </p:spPr>
        <p:txBody>
          <a:bodyPr wrap="square" rtlCol="0">
            <a:spAutoFit/>
          </a:bodyPr>
          <a:lstStyle/>
          <a:p>
            <a:pPr algn="ctr"/>
            <a:r>
              <a:rPr lang="en-US" sz="1400" dirty="0"/>
              <a:t>718119-1</a:t>
            </a:r>
          </a:p>
        </p:txBody>
      </p:sp>
      <p:cxnSp>
        <p:nvCxnSpPr>
          <p:cNvPr id="21" name="Straight Arrow Connector 20"/>
          <p:cNvCxnSpPr>
            <a:stCxn id="19" idx="2"/>
          </p:cNvCxnSpPr>
          <p:nvPr/>
        </p:nvCxnSpPr>
        <p:spPr>
          <a:xfrm>
            <a:off x="681037" y="968435"/>
            <a:ext cx="823913" cy="56028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8" idx="1"/>
          </p:cNvCxnSpPr>
          <p:nvPr/>
        </p:nvCxnSpPr>
        <p:spPr>
          <a:xfrm flipH="1">
            <a:off x="7315200" y="744439"/>
            <a:ext cx="714375" cy="42713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425086" y="3551961"/>
            <a:ext cx="733425" cy="523220"/>
          </a:xfrm>
          <a:prstGeom prst="rect">
            <a:avLst/>
          </a:prstGeom>
          <a:solidFill>
            <a:srgbClr val="00FF00"/>
          </a:solidFill>
        </p:spPr>
        <p:txBody>
          <a:bodyPr wrap="square" rtlCol="0">
            <a:spAutoFit/>
          </a:bodyPr>
          <a:lstStyle/>
          <a:p>
            <a:pPr algn="ctr"/>
            <a:r>
              <a:rPr lang="en-US" sz="1400" dirty="0"/>
              <a:t>718120</a:t>
            </a:r>
          </a:p>
          <a:p>
            <a:pPr algn="ctr"/>
            <a:r>
              <a:rPr lang="en-US" sz="1400" dirty="0"/>
              <a:t>730884</a:t>
            </a:r>
          </a:p>
        </p:txBody>
      </p:sp>
      <p:sp>
        <p:nvSpPr>
          <p:cNvPr id="26" name="Oval 25"/>
          <p:cNvSpPr/>
          <p:nvPr/>
        </p:nvSpPr>
        <p:spPr>
          <a:xfrm>
            <a:off x="6229350" y="3464718"/>
            <a:ext cx="942975" cy="697707"/>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a:stCxn id="25" idx="1"/>
            <a:endCxn id="26" idx="6"/>
          </p:cNvCxnSpPr>
          <p:nvPr/>
        </p:nvCxnSpPr>
        <p:spPr>
          <a:xfrm flipH="1">
            <a:off x="7172325" y="3813571"/>
            <a:ext cx="252761"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Date Placeholder 15"/>
          <p:cNvSpPr>
            <a:spLocks noGrp="1"/>
          </p:cNvSpPr>
          <p:nvPr>
            <p:ph type="dt" sz="half" idx="10"/>
          </p:nvPr>
        </p:nvSpPr>
        <p:spPr/>
        <p:txBody>
          <a:bodyPr/>
          <a:lstStyle/>
          <a:p>
            <a:r>
              <a:rPr lang="en-US"/>
              <a:t>8/15/2023</a:t>
            </a:r>
          </a:p>
        </p:txBody>
      </p:sp>
      <p:sp>
        <p:nvSpPr>
          <p:cNvPr id="20" name="Footer Placeholder 19"/>
          <p:cNvSpPr>
            <a:spLocks noGrp="1"/>
          </p:cNvSpPr>
          <p:nvPr>
            <p:ph type="ftr" sz="quarter" idx="11"/>
          </p:nvPr>
        </p:nvSpPr>
        <p:spPr/>
        <p:txBody>
          <a:bodyPr/>
          <a:lstStyle/>
          <a:p>
            <a:r>
              <a:rPr lang="en-US"/>
              <a:t>Nautilus E Final Assembly Station 2</a:t>
            </a:r>
          </a:p>
        </p:txBody>
      </p:sp>
      <p:sp>
        <p:nvSpPr>
          <p:cNvPr id="22" name="Slide Number Placeholder 21"/>
          <p:cNvSpPr>
            <a:spLocks noGrp="1"/>
          </p:cNvSpPr>
          <p:nvPr>
            <p:ph type="sldNum" sz="quarter" idx="12"/>
          </p:nvPr>
        </p:nvSpPr>
        <p:spPr/>
        <p:txBody>
          <a:bodyPr/>
          <a:lstStyle/>
          <a:p>
            <a:fld id="{4AE66E7F-8BDB-4576-9389-78EC3731E1F2}" type="slidenum">
              <a:rPr lang="en-US" smtClean="0"/>
              <a:t>85</a:t>
            </a:fld>
            <a:endParaRPr lang="en-US"/>
          </a:p>
        </p:txBody>
      </p:sp>
      <p:sp>
        <p:nvSpPr>
          <p:cNvPr id="4" name="TextBox 3"/>
          <p:cNvSpPr txBox="1"/>
          <p:nvPr/>
        </p:nvSpPr>
        <p:spPr>
          <a:xfrm>
            <a:off x="238124" y="4974050"/>
            <a:ext cx="4486275"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latch (731433) to door assembly (718119-1) and secure with latch retainer (718120) and screw (730884)</a:t>
            </a:r>
          </a:p>
          <a:p>
            <a:pPr marL="285750" indent="-285750">
              <a:buFont typeface="Arial" panose="020B0604020202020204" pitchFamily="34" charset="0"/>
              <a:buChar char="•"/>
            </a:pPr>
            <a:r>
              <a:rPr lang="en-US" sz="1400" dirty="0"/>
              <a:t>Install door assembly 718119-1 onto side of recovery tank as shown above</a:t>
            </a:r>
          </a:p>
        </p:txBody>
      </p:sp>
    </p:spTree>
    <p:extLst>
      <p:ext uri="{BB962C8B-B14F-4D97-AF65-F5344CB8AC3E}">
        <p14:creationId xmlns:p14="http://schemas.microsoft.com/office/powerpoint/2010/main" val="19627844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21087"/>
          <a:stretch/>
        </p:blipFill>
        <p:spPr>
          <a:xfrm rot="5400000">
            <a:off x="-915987" y="1466848"/>
            <a:ext cx="5842000" cy="3457575"/>
          </a:xfrm>
          <a:prstGeom prst="rect">
            <a:avLst/>
          </a:prstGeom>
        </p:spPr>
      </p:pic>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l="31944" t="15185" r="23056" b="17407"/>
          <a:stretch/>
        </p:blipFill>
        <p:spPr>
          <a:xfrm rot="5400000">
            <a:off x="3915504" y="-45982"/>
            <a:ext cx="2519365" cy="2830398"/>
          </a:xfrm>
          <a:prstGeom prst="rect">
            <a:avLst/>
          </a:prstGeom>
        </p:spPr>
      </p:pic>
      <p:sp>
        <p:nvSpPr>
          <p:cNvPr id="15" name="TextBox 14"/>
          <p:cNvSpPr txBox="1"/>
          <p:nvPr/>
        </p:nvSpPr>
        <p:spPr>
          <a:xfrm>
            <a:off x="381000" y="3592689"/>
            <a:ext cx="904875" cy="307777"/>
          </a:xfrm>
          <a:prstGeom prst="rect">
            <a:avLst/>
          </a:prstGeom>
          <a:solidFill>
            <a:srgbClr val="00FF00"/>
          </a:solidFill>
        </p:spPr>
        <p:txBody>
          <a:bodyPr wrap="square" rtlCol="0">
            <a:spAutoFit/>
          </a:bodyPr>
          <a:lstStyle/>
          <a:p>
            <a:pPr algn="ctr"/>
            <a:r>
              <a:rPr lang="en-US" sz="1400" dirty="0"/>
              <a:t>718114-1</a:t>
            </a:r>
          </a:p>
        </p:txBody>
      </p:sp>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86</a:t>
            </a:fld>
            <a:endParaRPr lang="en-US"/>
          </a:p>
        </p:txBody>
      </p:sp>
      <p:sp>
        <p:nvSpPr>
          <p:cNvPr id="6" name="Rectangle 5"/>
          <p:cNvSpPr/>
          <p:nvPr/>
        </p:nvSpPr>
        <p:spPr>
          <a:xfrm>
            <a:off x="3759987" y="109534"/>
            <a:ext cx="2830399" cy="2519366"/>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171575" y="1590675"/>
            <a:ext cx="1160120" cy="11811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stCxn id="6" idx="1"/>
            <a:endCxn id="7" idx="7"/>
          </p:cNvCxnSpPr>
          <p:nvPr/>
        </p:nvCxnSpPr>
        <p:spPr>
          <a:xfrm flipH="1">
            <a:off x="2161799" y="1369217"/>
            <a:ext cx="1598188" cy="39442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285875" y="3592689"/>
            <a:ext cx="666750" cy="15388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0" y="0"/>
            <a:ext cx="2828926"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6 of 10</a:t>
            </a:r>
          </a:p>
        </p:txBody>
      </p:sp>
      <p:sp>
        <p:nvSpPr>
          <p:cNvPr id="9" name="TextBox 8"/>
          <p:cNvSpPr txBox="1"/>
          <p:nvPr/>
        </p:nvSpPr>
        <p:spPr>
          <a:xfrm>
            <a:off x="4202143" y="3746662"/>
            <a:ext cx="4313207"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Line up and attach hinges together securing vacuum door</a:t>
            </a:r>
          </a:p>
          <a:p>
            <a:pPr marL="742950" lvl="1" indent="-285750">
              <a:buFont typeface="Arial" panose="020B0604020202020204" pitchFamily="34" charset="0"/>
              <a:buChar char="•"/>
            </a:pPr>
            <a:r>
              <a:rPr lang="en-US" sz="1400" dirty="0"/>
              <a:t>If door needs further alignment, loosen nuts on hinge and adjust door as needed so that it is straight and closes properly</a:t>
            </a:r>
          </a:p>
        </p:txBody>
      </p:sp>
    </p:spTree>
    <p:extLst>
      <p:ext uri="{BB962C8B-B14F-4D97-AF65-F5344CB8AC3E}">
        <p14:creationId xmlns:p14="http://schemas.microsoft.com/office/powerpoint/2010/main" val="335099166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89" t="29188" r="189" b="15036"/>
          <a:stretch/>
        </p:blipFill>
        <p:spPr>
          <a:xfrm>
            <a:off x="2258508" y="0"/>
            <a:ext cx="4572000" cy="1912564"/>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5393" t="33159"/>
          <a:stretch/>
        </p:blipFill>
        <p:spPr>
          <a:xfrm rot="10800000">
            <a:off x="5465434" y="2009961"/>
            <a:ext cx="3678566" cy="2471741"/>
          </a:xfrm>
          <a:prstGeom prst="rect">
            <a:avLst/>
          </a:prstGeom>
        </p:spPr>
      </p:pic>
      <p:sp>
        <p:nvSpPr>
          <p:cNvPr id="6" name="TextBox 5"/>
          <p:cNvSpPr txBox="1"/>
          <p:nvPr/>
        </p:nvSpPr>
        <p:spPr>
          <a:xfrm>
            <a:off x="0" y="0"/>
            <a:ext cx="2828926"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7 of 10</a:t>
            </a: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14154" t="35565" r="20417" b="8133"/>
          <a:stretch/>
        </p:blipFill>
        <p:spPr>
          <a:xfrm>
            <a:off x="0" y="2014074"/>
            <a:ext cx="3829842" cy="2471742"/>
          </a:xfrm>
          <a:prstGeom prst="rect">
            <a:avLst/>
          </a:prstGeom>
        </p:spPr>
      </p:pic>
      <p:sp>
        <p:nvSpPr>
          <p:cNvPr id="9" name="TextBox 8"/>
          <p:cNvSpPr txBox="1"/>
          <p:nvPr/>
        </p:nvSpPr>
        <p:spPr>
          <a:xfrm>
            <a:off x="7174095" y="118454"/>
            <a:ext cx="952500" cy="307777"/>
          </a:xfrm>
          <a:prstGeom prst="rect">
            <a:avLst/>
          </a:prstGeom>
          <a:solidFill>
            <a:srgbClr val="00FF00"/>
          </a:solidFill>
        </p:spPr>
        <p:txBody>
          <a:bodyPr wrap="square" rtlCol="0">
            <a:spAutoFit/>
          </a:bodyPr>
          <a:lstStyle/>
          <a:p>
            <a:pPr algn="ctr"/>
            <a:r>
              <a:rPr lang="en-US" sz="1400" dirty="0"/>
              <a:t>718130-1</a:t>
            </a:r>
          </a:p>
        </p:txBody>
      </p:sp>
      <p:cxnSp>
        <p:nvCxnSpPr>
          <p:cNvPr id="11" name="Straight Arrow Connector 10"/>
          <p:cNvCxnSpPr>
            <a:stCxn id="9" idx="1"/>
          </p:cNvCxnSpPr>
          <p:nvPr/>
        </p:nvCxnSpPr>
        <p:spPr>
          <a:xfrm flipH="1" flipV="1">
            <a:off x="6425314" y="263472"/>
            <a:ext cx="748781" cy="887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2732606" y="390621"/>
            <a:ext cx="904875" cy="8001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282417" y="341791"/>
            <a:ext cx="904875" cy="8001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2009961"/>
            <a:ext cx="3829842" cy="2471742"/>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461421" y="2014092"/>
            <a:ext cx="3678566" cy="2471742"/>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stCxn id="8" idx="0"/>
            <a:endCxn id="12" idx="4"/>
          </p:cNvCxnSpPr>
          <p:nvPr/>
        </p:nvCxnSpPr>
        <p:spPr>
          <a:xfrm flipV="1">
            <a:off x="1914921" y="1190721"/>
            <a:ext cx="1270123" cy="82335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5" idx="0"/>
            <a:endCxn id="13" idx="5"/>
          </p:cNvCxnSpPr>
          <p:nvPr/>
        </p:nvCxnSpPr>
        <p:spPr>
          <a:xfrm flipH="1" flipV="1">
            <a:off x="6054776" y="1024719"/>
            <a:ext cx="1245928" cy="98937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6010247" y="3166585"/>
            <a:ext cx="2686201" cy="779776"/>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597646" y="3391469"/>
            <a:ext cx="1028700" cy="954107"/>
          </a:xfrm>
          <a:prstGeom prst="rect">
            <a:avLst/>
          </a:prstGeom>
          <a:solidFill>
            <a:srgbClr val="00FF00"/>
          </a:solidFill>
        </p:spPr>
        <p:txBody>
          <a:bodyPr wrap="square" rtlCol="0">
            <a:spAutoFit/>
          </a:bodyPr>
          <a:lstStyle/>
          <a:p>
            <a:pPr algn="ctr"/>
            <a:r>
              <a:rPr lang="en-US" sz="1400" dirty="0"/>
              <a:t>600383</a:t>
            </a:r>
          </a:p>
          <a:p>
            <a:pPr algn="ctr"/>
            <a:r>
              <a:rPr lang="en-US" sz="1400" dirty="0"/>
              <a:t>718385</a:t>
            </a:r>
          </a:p>
          <a:p>
            <a:pPr algn="ctr"/>
            <a:r>
              <a:rPr lang="en-US" sz="1400" dirty="0"/>
              <a:t>(2)3400384</a:t>
            </a:r>
          </a:p>
          <a:p>
            <a:pPr algn="ctr"/>
            <a:r>
              <a:rPr lang="en-US" sz="1400" dirty="0"/>
              <a:t>(2)717024</a:t>
            </a:r>
          </a:p>
        </p:txBody>
      </p:sp>
      <p:cxnSp>
        <p:nvCxnSpPr>
          <p:cNvPr id="31" name="Straight Arrow Connector 30"/>
          <p:cNvCxnSpPr>
            <a:stCxn id="28" idx="3"/>
            <a:endCxn id="27" idx="2"/>
          </p:cNvCxnSpPr>
          <p:nvPr/>
        </p:nvCxnSpPr>
        <p:spPr>
          <a:xfrm flipV="1">
            <a:off x="5626346" y="3556473"/>
            <a:ext cx="383901" cy="31205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1183809" y="2995151"/>
            <a:ext cx="1899415" cy="873371"/>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3185044" y="3868522"/>
            <a:ext cx="1028700" cy="738664"/>
          </a:xfrm>
          <a:prstGeom prst="rect">
            <a:avLst/>
          </a:prstGeom>
          <a:solidFill>
            <a:srgbClr val="00FF00"/>
          </a:solidFill>
        </p:spPr>
        <p:txBody>
          <a:bodyPr wrap="square" rtlCol="0">
            <a:spAutoFit/>
          </a:bodyPr>
          <a:lstStyle/>
          <a:p>
            <a:pPr algn="ctr"/>
            <a:r>
              <a:rPr lang="en-US" sz="1400" dirty="0"/>
              <a:t>600383</a:t>
            </a:r>
          </a:p>
          <a:p>
            <a:pPr algn="ctr"/>
            <a:r>
              <a:rPr lang="en-US" sz="1400" dirty="0"/>
              <a:t>(2)3400384</a:t>
            </a:r>
          </a:p>
          <a:p>
            <a:pPr algn="ctr"/>
            <a:r>
              <a:rPr lang="en-US" sz="1400" dirty="0"/>
              <a:t>(2)717024</a:t>
            </a:r>
          </a:p>
        </p:txBody>
      </p:sp>
      <p:sp>
        <p:nvSpPr>
          <p:cNvPr id="26" name="Date Placeholder 25"/>
          <p:cNvSpPr>
            <a:spLocks noGrp="1"/>
          </p:cNvSpPr>
          <p:nvPr>
            <p:ph type="dt" sz="half" idx="10"/>
          </p:nvPr>
        </p:nvSpPr>
        <p:spPr/>
        <p:txBody>
          <a:bodyPr/>
          <a:lstStyle/>
          <a:p>
            <a:r>
              <a:rPr lang="en-US"/>
              <a:t>8/15/2023</a:t>
            </a:r>
          </a:p>
        </p:txBody>
      </p:sp>
      <p:sp>
        <p:nvSpPr>
          <p:cNvPr id="30" name="Footer Placeholder 29"/>
          <p:cNvSpPr>
            <a:spLocks noGrp="1"/>
          </p:cNvSpPr>
          <p:nvPr>
            <p:ph type="ftr" sz="quarter" idx="11"/>
          </p:nvPr>
        </p:nvSpPr>
        <p:spPr/>
        <p:txBody>
          <a:bodyPr/>
          <a:lstStyle/>
          <a:p>
            <a:r>
              <a:rPr lang="en-US"/>
              <a:t>Nautilus E Final Assembly Station 2</a:t>
            </a:r>
          </a:p>
        </p:txBody>
      </p:sp>
      <p:sp>
        <p:nvSpPr>
          <p:cNvPr id="34" name="Slide Number Placeholder 33"/>
          <p:cNvSpPr>
            <a:spLocks noGrp="1"/>
          </p:cNvSpPr>
          <p:nvPr>
            <p:ph type="sldNum" sz="quarter" idx="12"/>
          </p:nvPr>
        </p:nvSpPr>
        <p:spPr/>
        <p:txBody>
          <a:bodyPr/>
          <a:lstStyle/>
          <a:p>
            <a:fld id="{4AE66E7F-8BDB-4576-9389-78EC3731E1F2}" type="slidenum">
              <a:rPr lang="en-US" smtClean="0"/>
              <a:t>87</a:t>
            </a:fld>
            <a:endParaRPr lang="en-US"/>
          </a:p>
        </p:txBody>
      </p:sp>
      <p:cxnSp>
        <p:nvCxnSpPr>
          <p:cNvPr id="42" name="Straight Arrow Connector 41"/>
          <p:cNvCxnSpPr>
            <a:stCxn id="37" idx="1"/>
            <a:endCxn id="36" idx="5"/>
          </p:cNvCxnSpPr>
          <p:nvPr/>
        </p:nvCxnSpPr>
        <p:spPr>
          <a:xfrm flipH="1" flipV="1">
            <a:off x="2805061" y="3740620"/>
            <a:ext cx="379983" cy="49723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66700" y="5021015"/>
            <a:ext cx="8610600"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2 male hinges (600383) onto frame in the locations shown above and secure with 4 screws (717024) and 4 conical washers (3400384). </a:t>
            </a:r>
          </a:p>
          <a:p>
            <a:pPr marL="742950" lvl="1" indent="-285750">
              <a:buFont typeface="Arial" panose="020B0604020202020204" pitchFamily="34" charset="0"/>
              <a:buChar char="•"/>
            </a:pPr>
            <a:r>
              <a:rPr lang="en-US" sz="1400" dirty="0"/>
              <a:t>Retainer (718385) needs to be in place on right side on top of the male hinge as shown above</a:t>
            </a:r>
          </a:p>
        </p:txBody>
      </p:sp>
    </p:spTree>
    <p:extLst>
      <p:ext uri="{BB962C8B-B14F-4D97-AF65-F5344CB8AC3E}">
        <p14:creationId xmlns:p14="http://schemas.microsoft.com/office/powerpoint/2010/main" val="265735923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156090"/>
            <a:ext cx="4757577" cy="3568183"/>
          </a:xfrm>
          <a:prstGeom prst="rect">
            <a:avLst/>
          </a:prstGeom>
        </p:spPr>
      </p:pic>
      <p:sp>
        <p:nvSpPr>
          <p:cNvPr id="7" name="TextBox 6"/>
          <p:cNvSpPr txBox="1"/>
          <p:nvPr/>
        </p:nvSpPr>
        <p:spPr>
          <a:xfrm>
            <a:off x="0" y="0"/>
            <a:ext cx="2828926"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8 of 10</a:t>
            </a:r>
          </a:p>
        </p:txBody>
      </p:sp>
      <p:sp>
        <p:nvSpPr>
          <p:cNvPr id="9" name="Oval 8"/>
          <p:cNvSpPr/>
          <p:nvPr/>
        </p:nvSpPr>
        <p:spPr>
          <a:xfrm>
            <a:off x="1133475" y="1505764"/>
            <a:ext cx="895350" cy="781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21389"/>
          <a:stretch/>
        </p:blipFill>
        <p:spPr>
          <a:xfrm>
            <a:off x="397588" y="3752849"/>
            <a:ext cx="4572000" cy="2695575"/>
          </a:xfrm>
          <a:prstGeom prst="rect">
            <a:avLst/>
          </a:prstGeom>
        </p:spPr>
      </p:pic>
      <p:sp>
        <p:nvSpPr>
          <p:cNvPr id="11" name="Oval 10"/>
          <p:cNvSpPr/>
          <p:nvPr/>
        </p:nvSpPr>
        <p:spPr>
          <a:xfrm>
            <a:off x="904875" y="4552950"/>
            <a:ext cx="838200" cy="6191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stCxn id="11" idx="0"/>
            <a:endCxn id="9" idx="4"/>
          </p:cNvCxnSpPr>
          <p:nvPr/>
        </p:nvCxnSpPr>
        <p:spPr>
          <a:xfrm flipV="1">
            <a:off x="1323975" y="2286814"/>
            <a:ext cx="257175" cy="226613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3362325" y="4552950"/>
            <a:ext cx="838200" cy="6191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3028950" y="1393092"/>
            <a:ext cx="895350" cy="781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40"/>
          <p:cNvCxnSpPr>
            <a:stCxn id="38" idx="0"/>
            <a:endCxn id="39" idx="4"/>
          </p:cNvCxnSpPr>
          <p:nvPr/>
        </p:nvCxnSpPr>
        <p:spPr>
          <a:xfrm flipH="1" flipV="1">
            <a:off x="3476625" y="2174142"/>
            <a:ext cx="304800" cy="237880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7" name="Date Placeholder 16"/>
          <p:cNvSpPr>
            <a:spLocks noGrp="1"/>
          </p:cNvSpPr>
          <p:nvPr>
            <p:ph type="dt" sz="half" idx="10"/>
          </p:nvPr>
        </p:nvSpPr>
        <p:spPr/>
        <p:txBody>
          <a:bodyPr/>
          <a:lstStyle/>
          <a:p>
            <a:r>
              <a:rPr lang="en-US"/>
              <a:t>8/15/2023</a:t>
            </a:r>
          </a:p>
        </p:txBody>
      </p:sp>
      <p:sp>
        <p:nvSpPr>
          <p:cNvPr id="20" name="Footer Placeholder 19"/>
          <p:cNvSpPr>
            <a:spLocks noGrp="1"/>
          </p:cNvSpPr>
          <p:nvPr>
            <p:ph type="ftr" sz="quarter" idx="11"/>
          </p:nvPr>
        </p:nvSpPr>
        <p:spPr/>
        <p:txBody>
          <a:bodyPr/>
          <a:lstStyle/>
          <a:p>
            <a:r>
              <a:rPr lang="en-US"/>
              <a:t>Nautilus E Final Assembly Station 2</a:t>
            </a:r>
          </a:p>
        </p:txBody>
      </p:sp>
      <p:sp>
        <p:nvSpPr>
          <p:cNvPr id="24" name="Slide Number Placeholder 23"/>
          <p:cNvSpPr>
            <a:spLocks noGrp="1"/>
          </p:cNvSpPr>
          <p:nvPr>
            <p:ph type="sldNum" sz="quarter" idx="12"/>
          </p:nvPr>
        </p:nvSpPr>
        <p:spPr/>
        <p:txBody>
          <a:bodyPr/>
          <a:lstStyle/>
          <a:p>
            <a:fld id="{4AE66E7F-8BDB-4576-9389-78EC3731E1F2}" type="slidenum">
              <a:rPr lang="en-US" smtClean="0"/>
              <a:t>88</a:t>
            </a:fld>
            <a:endParaRPr lang="en-US"/>
          </a:p>
        </p:txBody>
      </p:sp>
      <p:sp>
        <p:nvSpPr>
          <p:cNvPr id="2" name="TextBox 1"/>
          <p:cNvSpPr txBox="1"/>
          <p:nvPr/>
        </p:nvSpPr>
        <p:spPr>
          <a:xfrm>
            <a:off x="4969588" y="2886492"/>
            <a:ext cx="3945812"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Slide hinges together and line up front cover so that it closes properly</a:t>
            </a:r>
          </a:p>
          <a:p>
            <a:pPr marL="742950" lvl="1" indent="-285750">
              <a:buFont typeface="Arial" panose="020B0604020202020204" pitchFamily="34" charset="0"/>
              <a:buChar char="•"/>
            </a:pPr>
            <a:r>
              <a:rPr lang="en-US" sz="1400" dirty="0"/>
              <a:t>If cover does not line up, adjust  hinges as necessary on frame and front cover</a:t>
            </a:r>
          </a:p>
        </p:txBody>
      </p:sp>
    </p:spTree>
    <p:extLst>
      <p:ext uri="{BB962C8B-B14F-4D97-AF65-F5344CB8AC3E}">
        <p14:creationId xmlns:p14="http://schemas.microsoft.com/office/powerpoint/2010/main" val="42400401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89</a:t>
            </a:fld>
            <a:endParaRPr lang="en-US"/>
          </a:p>
        </p:txBody>
      </p:sp>
      <p:sp>
        <p:nvSpPr>
          <p:cNvPr id="20" name="TextBox 19"/>
          <p:cNvSpPr txBox="1"/>
          <p:nvPr/>
        </p:nvSpPr>
        <p:spPr>
          <a:xfrm>
            <a:off x="0" y="0"/>
            <a:ext cx="2914650"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9 of 10</a:t>
            </a: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66431" y="878023"/>
            <a:ext cx="4069536" cy="3052153"/>
          </a:xfrm>
          <a:prstGeom prst="rect">
            <a:avLst/>
          </a:prstGeom>
        </p:spPr>
      </p:pic>
      <p:sp>
        <p:nvSpPr>
          <p:cNvPr id="23" name="Oval 22"/>
          <p:cNvSpPr/>
          <p:nvPr/>
        </p:nvSpPr>
        <p:spPr>
          <a:xfrm>
            <a:off x="1948790" y="682842"/>
            <a:ext cx="333375" cy="3238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891765" y="407429"/>
            <a:ext cx="1130786" cy="954107"/>
          </a:xfrm>
          <a:prstGeom prst="rect">
            <a:avLst/>
          </a:prstGeom>
          <a:solidFill>
            <a:srgbClr val="00FF00"/>
          </a:solidFill>
        </p:spPr>
        <p:txBody>
          <a:bodyPr wrap="square" rtlCol="0">
            <a:spAutoFit/>
          </a:bodyPr>
          <a:lstStyle/>
          <a:p>
            <a:pPr algn="ctr"/>
            <a:r>
              <a:rPr lang="en-US" sz="1400" dirty="0"/>
              <a:t>717024</a:t>
            </a:r>
          </a:p>
          <a:p>
            <a:pPr algn="ctr"/>
            <a:r>
              <a:rPr lang="en-US" sz="1400" dirty="0"/>
              <a:t>3400384</a:t>
            </a:r>
          </a:p>
          <a:p>
            <a:pPr algn="ctr"/>
            <a:r>
              <a:rPr lang="en-US" sz="1400" dirty="0"/>
              <a:t>(2)12310041</a:t>
            </a:r>
          </a:p>
          <a:p>
            <a:pPr algn="ctr"/>
            <a:r>
              <a:rPr lang="en-US" sz="1400" dirty="0"/>
              <a:t>730448</a:t>
            </a:r>
          </a:p>
        </p:txBody>
      </p:sp>
      <p:cxnSp>
        <p:nvCxnSpPr>
          <p:cNvPr id="25" name="Straight Arrow Connector 24"/>
          <p:cNvCxnSpPr>
            <a:endCxn id="23" idx="6"/>
          </p:cNvCxnSpPr>
          <p:nvPr/>
        </p:nvCxnSpPr>
        <p:spPr>
          <a:xfrm flipH="1">
            <a:off x="2282165" y="844767"/>
            <a:ext cx="581025"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987015" y="2037298"/>
            <a:ext cx="740261" cy="307777"/>
          </a:xfrm>
          <a:prstGeom prst="rect">
            <a:avLst/>
          </a:prstGeom>
          <a:solidFill>
            <a:srgbClr val="00FF00"/>
          </a:solidFill>
        </p:spPr>
        <p:txBody>
          <a:bodyPr wrap="square" rtlCol="0">
            <a:spAutoFit/>
          </a:bodyPr>
          <a:lstStyle/>
          <a:p>
            <a:pPr algn="ctr"/>
            <a:r>
              <a:rPr lang="en-US" sz="1400" dirty="0"/>
              <a:t>730431</a:t>
            </a:r>
          </a:p>
        </p:txBody>
      </p:sp>
      <p:cxnSp>
        <p:nvCxnSpPr>
          <p:cNvPr id="27" name="Straight Arrow Connector 26"/>
          <p:cNvCxnSpPr>
            <a:stCxn id="26" idx="1"/>
          </p:cNvCxnSpPr>
          <p:nvPr/>
        </p:nvCxnSpPr>
        <p:spPr>
          <a:xfrm flipH="1">
            <a:off x="2177390" y="2191187"/>
            <a:ext cx="809625" cy="2518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4605" y="3376353"/>
            <a:ext cx="1068089" cy="954107"/>
          </a:xfrm>
          <a:prstGeom prst="rect">
            <a:avLst/>
          </a:prstGeom>
          <a:solidFill>
            <a:srgbClr val="00FF00"/>
          </a:solidFill>
        </p:spPr>
        <p:txBody>
          <a:bodyPr wrap="square" rtlCol="0">
            <a:spAutoFit/>
          </a:bodyPr>
          <a:lstStyle/>
          <a:p>
            <a:pPr algn="ctr"/>
            <a:r>
              <a:rPr lang="en-US" sz="1400" dirty="0"/>
              <a:t>711322</a:t>
            </a:r>
          </a:p>
          <a:p>
            <a:pPr algn="ctr"/>
            <a:r>
              <a:rPr lang="en-US" sz="1400" dirty="0"/>
              <a:t>730430</a:t>
            </a:r>
          </a:p>
          <a:p>
            <a:pPr algn="ctr"/>
            <a:r>
              <a:rPr lang="en-US" sz="1400" dirty="0"/>
              <a:t>711374</a:t>
            </a:r>
          </a:p>
          <a:p>
            <a:pPr algn="ctr"/>
            <a:r>
              <a:rPr lang="en-US" sz="1400" dirty="0"/>
              <a:t>718144</a:t>
            </a:r>
          </a:p>
        </p:txBody>
      </p:sp>
      <p:cxnSp>
        <p:nvCxnSpPr>
          <p:cNvPr id="30" name="Straight Arrow Connector 29"/>
          <p:cNvCxnSpPr>
            <a:stCxn id="29" idx="3"/>
            <a:endCxn id="6" idx="2"/>
          </p:cNvCxnSpPr>
          <p:nvPr/>
        </p:nvCxnSpPr>
        <p:spPr>
          <a:xfrm flipV="1">
            <a:off x="1162694" y="3843068"/>
            <a:ext cx="700371" cy="1033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656464" y="588978"/>
            <a:ext cx="3234498" cy="2425874"/>
          </a:xfrm>
          <a:prstGeom prst="rect">
            <a:avLst/>
          </a:prstGeom>
        </p:spPr>
      </p:pic>
      <p:sp>
        <p:nvSpPr>
          <p:cNvPr id="32" name="TextBox 31"/>
          <p:cNvSpPr txBox="1"/>
          <p:nvPr/>
        </p:nvSpPr>
        <p:spPr>
          <a:xfrm>
            <a:off x="4294888" y="787311"/>
            <a:ext cx="961381" cy="523220"/>
          </a:xfrm>
          <a:prstGeom prst="rect">
            <a:avLst/>
          </a:prstGeom>
          <a:solidFill>
            <a:srgbClr val="00FF00"/>
          </a:solidFill>
        </p:spPr>
        <p:txBody>
          <a:bodyPr wrap="square" rtlCol="0">
            <a:spAutoFit/>
          </a:bodyPr>
          <a:lstStyle/>
          <a:p>
            <a:pPr algn="ctr"/>
            <a:r>
              <a:rPr lang="en-US" sz="1400" dirty="0"/>
              <a:t>340664</a:t>
            </a:r>
          </a:p>
          <a:p>
            <a:pPr algn="ctr"/>
            <a:r>
              <a:rPr lang="en-US" sz="1400" dirty="0"/>
              <a:t>(2)712540</a:t>
            </a:r>
          </a:p>
        </p:txBody>
      </p:sp>
      <p:sp>
        <p:nvSpPr>
          <p:cNvPr id="33" name="Oval 32"/>
          <p:cNvSpPr/>
          <p:nvPr/>
        </p:nvSpPr>
        <p:spPr>
          <a:xfrm>
            <a:off x="5610225" y="369332"/>
            <a:ext cx="1333500" cy="202144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p:cNvCxnSpPr>
            <a:stCxn id="32" idx="3"/>
            <a:endCxn id="33" idx="2"/>
          </p:cNvCxnSpPr>
          <p:nvPr/>
        </p:nvCxnSpPr>
        <p:spPr>
          <a:xfrm>
            <a:off x="5256269" y="1048921"/>
            <a:ext cx="353956" cy="33113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3896936" y="3587966"/>
            <a:ext cx="5180389" cy="2031325"/>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latch (340664) with 2 screws (712540)</a:t>
            </a:r>
          </a:p>
          <a:p>
            <a:pPr marL="285750" indent="-285750">
              <a:buFont typeface="Arial" panose="020B0604020202020204" pitchFamily="34" charset="0"/>
              <a:buChar char="•"/>
            </a:pPr>
            <a:r>
              <a:rPr lang="en-US" sz="1400" dirty="0"/>
              <a:t>Connect cable (730431) to solution tank with screw (717024), conical washer (3400384), 2 washers (12310041), and spacer (730448).</a:t>
            </a:r>
          </a:p>
          <a:p>
            <a:pPr marL="285750" indent="-285750">
              <a:buFont typeface="Arial" panose="020B0604020202020204" pitchFamily="34" charset="0"/>
              <a:buChar char="•"/>
            </a:pPr>
            <a:r>
              <a:rPr lang="en-US" sz="1400" dirty="0"/>
              <a:t>Install ball joint (730430) onto bracket located on front cover and secure with nyloc nut (711374)</a:t>
            </a:r>
          </a:p>
          <a:p>
            <a:pPr marL="285750" indent="-285750">
              <a:buFont typeface="Arial" panose="020B0604020202020204" pitchFamily="34" charset="0"/>
              <a:buChar char="•"/>
            </a:pPr>
            <a:r>
              <a:rPr lang="en-US" sz="1400" dirty="0"/>
              <a:t>Install hex nut (711322) followed by cable mount (718144) onto other end of cable (730431) and attach to ball joint on front cover hinge as shown in the picture on the left</a:t>
            </a:r>
          </a:p>
        </p:txBody>
      </p:sp>
      <p:sp>
        <p:nvSpPr>
          <p:cNvPr id="6" name="Oval 5"/>
          <p:cNvSpPr/>
          <p:nvPr/>
        </p:nvSpPr>
        <p:spPr>
          <a:xfrm>
            <a:off x="1863065" y="3355675"/>
            <a:ext cx="612716" cy="97478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6446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p:txBody>
          <a:bodyPr/>
          <a:lstStyle/>
          <a:p>
            <a:r>
              <a:rPr lang="en-US"/>
              <a:t>8/15/2023</a:t>
            </a:r>
          </a:p>
        </p:txBody>
      </p:sp>
      <p:sp>
        <p:nvSpPr>
          <p:cNvPr id="11" name="Footer Placeholder 10"/>
          <p:cNvSpPr>
            <a:spLocks noGrp="1"/>
          </p:cNvSpPr>
          <p:nvPr>
            <p:ph type="ftr" sz="quarter" idx="11"/>
          </p:nvPr>
        </p:nvSpPr>
        <p:spPr/>
        <p:txBody>
          <a:bodyPr/>
          <a:lstStyle/>
          <a:p>
            <a:r>
              <a:rPr lang="en-US"/>
              <a:t>Nautilus E Final Assembly Station 2</a:t>
            </a:r>
          </a:p>
        </p:txBody>
      </p:sp>
      <p:sp>
        <p:nvSpPr>
          <p:cNvPr id="12" name="Slide Number Placeholder 11"/>
          <p:cNvSpPr>
            <a:spLocks noGrp="1"/>
          </p:cNvSpPr>
          <p:nvPr>
            <p:ph type="sldNum" sz="quarter" idx="12"/>
          </p:nvPr>
        </p:nvSpPr>
        <p:spPr/>
        <p:txBody>
          <a:bodyPr/>
          <a:lstStyle/>
          <a:p>
            <a:fld id="{4AE66E7F-8BDB-4576-9389-78EC3731E1F2}" type="slidenum">
              <a:rPr lang="en-US" smtClean="0"/>
              <a:t>9</a:t>
            </a:fld>
            <a:endParaRPr lang="en-US"/>
          </a:p>
        </p:txBody>
      </p:sp>
      <p:sp>
        <p:nvSpPr>
          <p:cNvPr id="7" name="TextBox 6"/>
          <p:cNvSpPr txBox="1"/>
          <p:nvPr/>
        </p:nvSpPr>
        <p:spPr>
          <a:xfrm>
            <a:off x="0" y="0"/>
            <a:ext cx="4038600" cy="369332"/>
          </a:xfrm>
          <a:prstGeom prst="rect">
            <a:avLst/>
          </a:prstGeom>
          <a:solidFill>
            <a:schemeClr val="accent2"/>
          </a:solidFill>
        </p:spPr>
        <p:txBody>
          <a:bodyPr wrap="square" rtlCol="0">
            <a:spAutoFit/>
          </a:bodyPr>
          <a:lstStyle/>
          <a:p>
            <a:r>
              <a:rPr lang="en-US" dirty="0"/>
              <a:t>Electrical Box &amp; Wire Routing Pg 4 of 67</a:t>
            </a:r>
          </a:p>
        </p:txBody>
      </p:sp>
      <p:pic>
        <p:nvPicPr>
          <p:cNvPr id="3" name="Picture 2">
            <a:extLst>
              <a:ext uri="{FF2B5EF4-FFF2-40B4-BE49-F238E27FC236}">
                <a16:creationId xmlns:a16="http://schemas.microsoft.com/office/drawing/2014/main" id="{77C147B1-9B69-9667-5906-BFD11AAF7A37}"/>
              </a:ext>
            </a:extLst>
          </p:cNvPr>
          <p:cNvPicPr>
            <a:picLocks noChangeAspect="1"/>
          </p:cNvPicPr>
          <p:nvPr/>
        </p:nvPicPr>
        <p:blipFill>
          <a:blip r:embed="rId2"/>
          <a:stretch>
            <a:fillRect/>
          </a:stretch>
        </p:blipFill>
        <p:spPr>
          <a:xfrm>
            <a:off x="0" y="488604"/>
            <a:ext cx="9144000" cy="5880792"/>
          </a:xfrm>
          <a:prstGeom prst="rect">
            <a:avLst/>
          </a:prstGeom>
        </p:spPr>
      </p:pic>
    </p:spTree>
    <p:extLst>
      <p:ext uri="{BB962C8B-B14F-4D97-AF65-F5344CB8AC3E}">
        <p14:creationId xmlns:p14="http://schemas.microsoft.com/office/powerpoint/2010/main" val="1688777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1603"/>
          <a:stretch/>
        </p:blipFill>
        <p:spPr>
          <a:xfrm>
            <a:off x="129757" y="120769"/>
            <a:ext cx="6858000" cy="4546675"/>
          </a:xfrm>
          <a:prstGeom prst="rect">
            <a:avLst/>
          </a:prstGeom>
        </p:spPr>
      </p:pic>
      <p:sp>
        <p:nvSpPr>
          <p:cNvPr id="6" name="TextBox 5"/>
          <p:cNvSpPr txBox="1"/>
          <p:nvPr/>
        </p:nvSpPr>
        <p:spPr>
          <a:xfrm>
            <a:off x="-1" y="0"/>
            <a:ext cx="2867025" cy="369332"/>
          </a:xfrm>
          <a:prstGeom prst="rect">
            <a:avLst/>
          </a:prstGeom>
          <a:solidFill>
            <a:schemeClr val="accent2"/>
          </a:solidFill>
        </p:spPr>
        <p:txBody>
          <a:bodyPr wrap="square" rtlCol="0">
            <a:spAutoFit/>
          </a:bodyPr>
          <a:lstStyle/>
          <a:p>
            <a:r>
              <a:rPr lang="en-US" dirty="0"/>
              <a:t>Tanks and Covers </a:t>
            </a:r>
            <a:r>
              <a:rPr lang="en-US" dirty="0" err="1"/>
              <a:t>Pg</a:t>
            </a:r>
            <a:r>
              <a:rPr lang="en-US" dirty="0"/>
              <a:t> 10 of 10</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9028" t="24630" r="20833" b="18333"/>
          <a:stretch/>
        </p:blipFill>
        <p:spPr>
          <a:xfrm rot="5400000">
            <a:off x="6240043" y="2486777"/>
            <a:ext cx="2752726" cy="2933701"/>
          </a:xfrm>
          <a:prstGeom prst="rect">
            <a:avLst/>
          </a:prstGeom>
        </p:spPr>
      </p:pic>
      <p:sp>
        <p:nvSpPr>
          <p:cNvPr id="8" name="Rectangle 7"/>
          <p:cNvSpPr/>
          <p:nvPr/>
        </p:nvSpPr>
        <p:spPr>
          <a:xfrm>
            <a:off x="6149555" y="2577264"/>
            <a:ext cx="2933702" cy="2752727"/>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873207" y="1354888"/>
            <a:ext cx="828675" cy="8382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8" idx="1"/>
            <a:endCxn id="9" idx="4"/>
          </p:cNvCxnSpPr>
          <p:nvPr/>
        </p:nvCxnSpPr>
        <p:spPr>
          <a:xfrm flipH="1" flipV="1">
            <a:off x="5287545" y="2193088"/>
            <a:ext cx="862010" cy="176054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054432" y="1354888"/>
            <a:ext cx="733425" cy="738664"/>
          </a:xfrm>
          <a:prstGeom prst="rect">
            <a:avLst/>
          </a:prstGeom>
          <a:solidFill>
            <a:srgbClr val="00FF00"/>
          </a:solidFill>
        </p:spPr>
        <p:txBody>
          <a:bodyPr wrap="square" rtlCol="0">
            <a:spAutoFit/>
          </a:bodyPr>
          <a:lstStyle/>
          <a:p>
            <a:pPr algn="ctr"/>
            <a:r>
              <a:rPr lang="en-US" sz="1400" dirty="0"/>
              <a:t>770137</a:t>
            </a:r>
          </a:p>
          <a:p>
            <a:pPr algn="ctr"/>
            <a:r>
              <a:rPr lang="en-US" sz="1400" dirty="0"/>
              <a:t>711505</a:t>
            </a:r>
          </a:p>
          <a:p>
            <a:pPr algn="ctr"/>
            <a:r>
              <a:rPr lang="en-US" sz="1400" dirty="0"/>
              <a:t>711373</a:t>
            </a:r>
          </a:p>
        </p:txBody>
      </p:sp>
      <p:sp>
        <p:nvSpPr>
          <p:cNvPr id="13" name="TextBox 12"/>
          <p:cNvSpPr txBox="1"/>
          <p:nvPr/>
        </p:nvSpPr>
        <p:spPr>
          <a:xfrm>
            <a:off x="8349832" y="3393238"/>
            <a:ext cx="733425" cy="307777"/>
          </a:xfrm>
          <a:prstGeom prst="rect">
            <a:avLst/>
          </a:prstGeom>
          <a:solidFill>
            <a:srgbClr val="00FF00"/>
          </a:solidFill>
        </p:spPr>
        <p:txBody>
          <a:bodyPr wrap="square" rtlCol="0">
            <a:spAutoFit/>
          </a:bodyPr>
          <a:lstStyle/>
          <a:p>
            <a:pPr algn="ctr"/>
            <a:r>
              <a:rPr lang="en-US" sz="1400" dirty="0"/>
              <a:t>718381</a:t>
            </a:r>
          </a:p>
        </p:txBody>
      </p:sp>
      <p:cxnSp>
        <p:nvCxnSpPr>
          <p:cNvPr id="15" name="Straight Arrow Connector 14"/>
          <p:cNvCxnSpPr>
            <a:stCxn id="13" idx="1"/>
          </p:cNvCxnSpPr>
          <p:nvPr/>
        </p:nvCxnSpPr>
        <p:spPr>
          <a:xfrm flipH="1" flipV="1">
            <a:off x="8045032" y="3547126"/>
            <a:ext cx="304800"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2" idx="2"/>
          </p:cNvCxnSpPr>
          <p:nvPr/>
        </p:nvCxnSpPr>
        <p:spPr>
          <a:xfrm>
            <a:off x="7421145" y="2093552"/>
            <a:ext cx="14287" cy="87106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7292557" y="4288588"/>
            <a:ext cx="495300" cy="5238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5870952" y="4396636"/>
            <a:ext cx="990600" cy="307777"/>
          </a:xfrm>
          <a:prstGeom prst="rect">
            <a:avLst/>
          </a:prstGeom>
          <a:solidFill>
            <a:srgbClr val="00FF00"/>
          </a:solidFill>
        </p:spPr>
        <p:txBody>
          <a:bodyPr wrap="square" rtlCol="0">
            <a:spAutoFit/>
          </a:bodyPr>
          <a:lstStyle/>
          <a:p>
            <a:pPr algn="ctr"/>
            <a:r>
              <a:rPr lang="en-US" sz="1400" dirty="0"/>
              <a:t>(2)711163</a:t>
            </a:r>
          </a:p>
        </p:txBody>
      </p:sp>
      <p:cxnSp>
        <p:nvCxnSpPr>
          <p:cNvPr id="22" name="Straight Arrow Connector 21"/>
          <p:cNvCxnSpPr>
            <a:stCxn id="20" idx="3"/>
            <a:endCxn id="19" idx="2"/>
          </p:cNvCxnSpPr>
          <p:nvPr/>
        </p:nvCxnSpPr>
        <p:spPr>
          <a:xfrm>
            <a:off x="6861552" y="4550525"/>
            <a:ext cx="431005" cy="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7" name="Date Placeholder 16"/>
          <p:cNvSpPr>
            <a:spLocks noGrp="1"/>
          </p:cNvSpPr>
          <p:nvPr>
            <p:ph type="dt" sz="half" idx="10"/>
          </p:nvPr>
        </p:nvSpPr>
        <p:spPr/>
        <p:txBody>
          <a:bodyPr/>
          <a:lstStyle/>
          <a:p>
            <a:r>
              <a:rPr lang="en-US"/>
              <a:t>8/15/2023</a:t>
            </a:r>
          </a:p>
        </p:txBody>
      </p:sp>
      <p:sp>
        <p:nvSpPr>
          <p:cNvPr id="21" name="Footer Placeholder 20"/>
          <p:cNvSpPr>
            <a:spLocks noGrp="1"/>
          </p:cNvSpPr>
          <p:nvPr>
            <p:ph type="ftr" sz="quarter" idx="11"/>
          </p:nvPr>
        </p:nvSpPr>
        <p:spPr/>
        <p:txBody>
          <a:bodyPr/>
          <a:lstStyle/>
          <a:p>
            <a:r>
              <a:rPr lang="en-US"/>
              <a:t>Nautilus E Final Assembly Station 2</a:t>
            </a:r>
          </a:p>
        </p:txBody>
      </p:sp>
      <p:sp>
        <p:nvSpPr>
          <p:cNvPr id="23" name="Slide Number Placeholder 22"/>
          <p:cNvSpPr>
            <a:spLocks noGrp="1"/>
          </p:cNvSpPr>
          <p:nvPr>
            <p:ph type="sldNum" sz="quarter" idx="12"/>
          </p:nvPr>
        </p:nvSpPr>
        <p:spPr/>
        <p:txBody>
          <a:bodyPr/>
          <a:lstStyle/>
          <a:p>
            <a:fld id="{4AE66E7F-8BDB-4576-9389-78EC3731E1F2}" type="slidenum">
              <a:rPr lang="en-US" smtClean="0"/>
              <a:t>90</a:t>
            </a:fld>
            <a:endParaRPr lang="en-US"/>
          </a:p>
        </p:txBody>
      </p:sp>
      <p:sp>
        <p:nvSpPr>
          <p:cNvPr id="3" name="TextBox 2"/>
          <p:cNvSpPr txBox="1"/>
          <p:nvPr/>
        </p:nvSpPr>
        <p:spPr>
          <a:xfrm>
            <a:off x="267869" y="5142566"/>
            <a:ext cx="5743575"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magnet (770137) to bracket (718381) with washer (711505) and nyloc nut (711373)</a:t>
            </a:r>
          </a:p>
          <a:p>
            <a:pPr marL="285750" indent="-285750">
              <a:buFont typeface="Arial" panose="020B0604020202020204" pitchFamily="34" charset="0"/>
              <a:buChar char="•"/>
            </a:pPr>
            <a:r>
              <a:rPr lang="en-US" sz="1400" dirty="0"/>
              <a:t>Install bracket and magnet to the front cover with 2 screws (711163) </a:t>
            </a:r>
          </a:p>
        </p:txBody>
      </p:sp>
    </p:spTree>
    <p:extLst>
      <p:ext uri="{BB962C8B-B14F-4D97-AF65-F5344CB8AC3E}">
        <p14:creationId xmlns:p14="http://schemas.microsoft.com/office/powerpoint/2010/main" val="18624375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A1FDC2-FEF2-4254-92FA-8480D162495F}"/>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93F0218B-FAFE-4ECA-9D45-72E9F692199E}"/>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76EF1923-6AE8-4915-AE58-EFF9B6245D0C}"/>
              </a:ext>
            </a:extLst>
          </p:cNvPr>
          <p:cNvSpPr>
            <a:spLocks noGrp="1"/>
          </p:cNvSpPr>
          <p:nvPr>
            <p:ph type="sldNum" sz="quarter" idx="12"/>
          </p:nvPr>
        </p:nvSpPr>
        <p:spPr/>
        <p:txBody>
          <a:bodyPr/>
          <a:lstStyle/>
          <a:p>
            <a:fld id="{4AE66E7F-8BDB-4576-9389-78EC3731E1F2}" type="slidenum">
              <a:rPr lang="en-US" smtClean="0"/>
              <a:t>91</a:t>
            </a:fld>
            <a:endParaRPr lang="en-US"/>
          </a:p>
        </p:txBody>
      </p:sp>
      <p:sp>
        <p:nvSpPr>
          <p:cNvPr id="5" name="TextBox 4">
            <a:extLst>
              <a:ext uri="{FF2B5EF4-FFF2-40B4-BE49-F238E27FC236}">
                <a16:creationId xmlns:a16="http://schemas.microsoft.com/office/drawing/2014/main" id="{C9559F0D-1550-4464-87EE-1FB367F52BA8}"/>
              </a:ext>
            </a:extLst>
          </p:cNvPr>
          <p:cNvSpPr txBox="1"/>
          <p:nvPr/>
        </p:nvSpPr>
        <p:spPr>
          <a:xfrm>
            <a:off x="795337" y="0"/>
            <a:ext cx="7553325" cy="584775"/>
          </a:xfrm>
          <a:prstGeom prst="rect">
            <a:avLst/>
          </a:prstGeom>
          <a:noFill/>
        </p:spPr>
        <p:txBody>
          <a:bodyPr wrap="square" rtlCol="0">
            <a:spAutoFit/>
          </a:bodyPr>
          <a:lstStyle/>
          <a:p>
            <a:pPr algn="ctr"/>
            <a:r>
              <a:rPr lang="en-US" sz="3200" dirty="0"/>
              <a:t>Step Material List and Locations</a:t>
            </a:r>
          </a:p>
        </p:txBody>
      </p:sp>
      <p:graphicFrame>
        <p:nvGraphicFramePr>
          <p:cNvPr id="6" name="Table 5">
            <a:extLst>
              <a:ext uri="{FF2B5EF4-FFF2-40B4-BE49-F238E27FC236}">
                <a16:creationId xmlns:a16="http://schemas.microsoft.com/office/drawing/2014/main" id="{A666AA56-43E0-44F0-9D04-EC6BCF3B7BE1}"/>
              </a:ext>
            </a:extLst>
          </p:cNvPr>
          <p:cNvGraphicFramePr>
            <a:graphicFrameLocks noGrp="1"/>
          </p:cNvGraphicFramePr>
          <p:nvPr>
            <p:extLst>
              <p:ext uri="{D42A27DB-BD31-4B8C-83A1-F6EECF244321}">
                <p14:modId xmlns:p14="http://schemas.microsoft.com/office/powerpoint/2010/main" val="3408596806"/>
              </p:ext>
            </p:extLst>
          </p:nvPr>
        </p:nvGraphicFramePr>
        <p:xfrm>
          <a:off x="1" y="873744"/>
          <a:ext cx="9143999" cy="1156335"/>
        </p:xfrm>
        <a:graphic>
          <a:graphicData uri="http://schemas.openxmlformats.org/drawingml/2006/table">
            <a:tbl>
              <a:tblPr/>
              <a:tblGrid>
                <a:gridCol w="2120455">
                  <a:extLst>
                    <a:ext uri="{9D8B030D-6E8A-4147-A177-3AD203B41FA5}">
                      <a16:colId xmlns:a16="http://schemas.microsoft.com/office/drawing/2014/main" val="3930870162"/>
                    </a:ext>
                  </a:extLst>
                </a:gridCol>
                <a:gridCol w="3065360">
                  <a:extLst>
                    <a:ext uri="{9D8B030D-6E8A-4147-A177-3AD203B41FA5}">
                      <a16:colId xmlns:a16="http://schemas.microsoft.com/office/drawing/2014/main" val="3995155508"/>
                    </a:ext>
                  </a:extLst>
                </a:gridCol>
                <a:gridCol w="1904691">
                  <a:extLst>
                    <a:ext uri="{9D8B030D-6E8A-4147-A177-3AD203B41FA5}">
                      <a16:colId xmlns:a16="http://schemas.microsoft.com/office/drawing/2014/main" val="4014345354"/>
                    </a:ext>
                  </a:extLst>
                </a:gridCol>
                <a:gridCol w="2053493">
                  <a:extLst>
                    <a:ext uri="{9D8B030D-6E8A-4147-A177-3AD203B41FA5}">
                      <a16:colId xmlns:a16="http://schemas.microsoft.com/office/drawing/2014/main" val="594239342"/>
                    </a:ext>
                  </a:extLst>
                </a:gridCol>
              </a:tblGrid>
              <a:tr h="190500">
                <a:tc>
                  <a:txBody>
                    <a:bodyPr/>
                    <a:lstStyle/>
                    <a:p>
                      <a:pPr algn="ctr" fontAlgn="b"/>
                      <a:r>
                        <a:rPr lang="en-US" sz="2000" b="1" i="0" u="none" strike="noStrike" dirty="0">
                          <a:solidFill>
                            <a:srgbClr val="FFFFFF"/>
                          </a:solidFill>
                          <a:effectLst/>
                          <a:latin typeface="Calibri" panose="020F0502020204030204" pitchFamily="34" charset="0"/>
                        </a:rPr>
                        <a:t>Component</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dirty="0">
                          <a:solidFill>
                            <a:srgbClr val="FFFFFF"/>
                          </a:solidFill>
                          <a:effectLst/>
                          <a:latin typeface="Calibri" panose="020F0502020204030204" pitchFamily="34" charset="0"/>
                        </a:rPr>
                        <a:t>Object Description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a:solidFill>
                            <a:srgbClr val="FFFFFF"/>
                          </a:solidFill>
                          <a:effectLst/>
                          <a:latin typeface="Calibri" panose="020F0502020204030204" pitchFamily="34" charset="0"/>
                        </a:rPr>
                        <a:t>Usage Qty</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dirty="0">
                          <a:solidFill>
                            <a:srgbClr val="FFFFFF"/>
                          </a:solidFill>
                          <a:effectLst/>
                          <a:latin typeface="Calibri" panose="020F0502020204030204" pitchFamily="34" charset="0"/>
                        </a:rPr>
                        <a:t>Storage Bin</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1528094646"/>
                  </a:ext>
                </a:extLst>
              </a:tr>
              <a:tr h="190500">
                <a:tc>
                  <a:txBody>
                    <a:bodyPr/>
                    <a:lstStyle/>
                    <a:p>
                      <a:pPr algn="ctr" fontAlgn="b"/>
                      <a:r>
                        <a:rPr lang="en-US" sz="1800" b="0" i="0" u="none" strike="noStrike" dirty="0">
                          <a:solidFill>
                            <a:srgbClr val="000000"/>
                          </a:solidFill>
                          <a:effectLst/>
                          <a:latin typeface="Calibri" panose="020F0502020204030204" pitchFamily="34" charset="0"/>
                        </a:rPr>
                        <a:t>718081</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WELDMENT, STEP</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A1806H01</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572027483"/>
                  </a:ext>
                </a:extLst>
              </a:tr>
              <a:tr h="190500">
                <a:tc>
                  <a:txBody>
                    <a:bodyPr/>
                    <a:lstStyle/>
                    <a:p>
                      <a:pPr algn="ctr" fontAlgn="b"/>
                      <a:r>
                        <a:rPr lang="en-US" sz="1800" b="0" i="0" u="none" strike="noStrike" dirty="0">
                          <a:solidFill>
                            <a:srgbClr val="000000"/>
                          </a:solidFill>
                          <a:effectLst/>
                          <a:latin typeface="Calibri" panose="020F0502020204030204" pitchFamily="34" charset="0"/>
                        </a:rPr>
                        <a:t>730958</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SCR-HH M10-1.50 X 25 SS FULL THREAD</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4</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FAS07C06</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03039795"/>
                  </a:ext>
                </a:extLst>
              </a:tr>
            </a:tbl>
          </a:graphicData>
        </a:graphic>
      </p:graphicFrame>
      <p:graphicFrame>
        <p:nvGraphicFramePr>
          <p:cNvPr id="7" name="Table 6">
            <a:extLst>
              <a:ext uri="{FF2B5EF4-FFF2-40B4-BE49-F238E27FC236}">
                <a16:creationId xmlns:a16="http://schemas.microsoft.com/office/drawing/2014/main" id="{FEE5EA93-7141-4F17-8EB1-7CC596572ED9}"/>
              </a:ext>
            </a:extLst>
          </p:cNvPr>
          <p:cNvGraphicFramePr>
            <a:graphicFrameLocks noGrp="1"/>
          </p:cNvGraphicFramePr>
          <p:nvPr>
            <p:extLst>
              <p:ext uri="{D42A27DB-BD31-4B8C-83A1-F6EECF244321}">
                <p14:modId xmlns:p14="http://schemas.microsoft.com/office/powerpoint/2010/main" val="3503097687"/>
              </p:ext>
            </p:extLst>
          </p:nvPr>
        </p:nvGraphicFramePr>
        <p:xfrm>
          <a:off x="-2" y="2852603"/>
          <a:ext cx="9143999" cy="3408045"/>
        </p:xfrm>
        <a:graphic>
          <a:graphicData uri="http://schemas.openxmlformats.org/drawingml/2006/table">
            <a:tbl>
              <a:tblPr/>
              <a:tblGrid>
                <a:gridCol w="2120455">
                  <a:extLst>
                    <a:ext uri="{9D8B030D-6E8A-4147-A177-3AD203B41FA5}">
                      <a16:colId xmlns:a16="http://schemas.microsoft.com/office/drawing/2014/main" val="3930870162"/>
                    </a:ext>
                  </a:extLst>
                </a:gridCol>
                <a:gridCol w="3065360">
                  <a:extLst>
                    <a:ext uri="{9D8B030D-6E8A-4147-A177-3AD203B41FA5}">
                      <a16:colId xmlns:a16="http://schemas.microsoft.com/office/drawing/2014/main" val="3995155508"/>
                    </a:ext>
                  </a:extLst>
                </a:gridCol>
                <a:gridCol w="1904691">
                  <a:extLst>
                    <a:ext uri="{9D8B030D-6E8A-4147-A177-3AD203B41FA5}">
                      <a16:colId xmlns:a16="http://schemas.microsoft.com/office/drawing/2014/main" val="4014345354"/>
                    </a:ext>
                  </a:extLst>
                </a:gridCol>
                <a:gridCol w="2053493">
                  <a:extLst>
                    <a:ext uri="{9D8B030D-6E8A-4147-A177-3AD203B41FA5}">
                      <a16:colId xmlns:a16="http://schemas.microsoft.com/office/drawing/2014/main" val="594239342"/>
                    </a:ext>
                  </a:extLst>
                </a:gridCol>
              </a:tblGrid>
              <a:tr h="190500">
                <a:tc>
                  <a:txBody>
                    <a:bodyPr/>
                    <a:lstStyle/>
                    <a:p>
                      <a:pPr algn="ctr" fontAlgn="b"/>
                      <a:r>
                        <a:rPr lang="en-US" sz="2000" b="1" i="0" u="none" strike="noStrike" dirty="0">
                          <a:solidFill>
                            <a:srgbClr val="FFFFFF"/>
                          </a:solidFill>
                          <a:effectLst/>
                          <a:latin typeface="Calibri" panose="020F0502020204030204" pitchFamily="34" charset="0"/>
                        </a:rPr>
                        <a:t>Component</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dirty="0">
                          <a:solidFill>
                            <a:srgbClr val="FFFFFF"/>
                          </a:solidFill>
                          <a:effectLst/>
                          <a:latin typeface="Calibri" panose="020F0502020204030204" pitchFamily="34" charset="0"/>
                        </a:rPr>
                        <a:t>Object Description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dirty="0">
                          <a:solidFill>
                            <a:srgbClr val="FFFFFF"/>
                          </a:solidFill>
                          <a:effectLst/>
                          <a:latin typeface="Calibri" panose="020F0502020204030204" pitchFamily="34" charset="0"/>
                        </a:rPr>
                        <a:t>Usage Qty</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dirty="0">
                          <a:solidFill>
                            <a:srgbClr val="FFFFFF"/>
                          </a:solidFill>
                          <a:effectLst/>
                          <a:latin typeface="Calibri" panose="020F0502020204030204" pitchFamily="34" charset="0"/>
                        </a:rPr>
                        <a:t>Storage Bin</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1528094646"/>
                  </a:ext>
                </a:extLst>
              </a:tr>
              <a:tr h="190500">
                <a:tc>
                  <a:txBody>
                    <a:bodyPr/>
                    <a:lstStyle/>
                    <a:p>
                      <a:pPr algn="ctr" fontAlgn="b"/>
                      <a:r>
                        <a:rPr lang="en-US" sz="1800" b="0" i="0" u="none" strike="noStrike" dirty="0">
                          <a:solidFill>
                            <a:srgbClr val="000000"/>
                          </a:solidFill>
                          <a:effectLst/>
                          <a:latin typeface="Calibri" panose="020F0502020204030204" pitchFamily="34" charset="0"/>
                        </a:rPr>
                        <a:t>718147</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WELDMENT, SSB STEP</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A1806H03</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572027483"/>
                  </a:ext>
                </a:extLst>
              </a:tr>
              <a:tr h="190500">
                <a:tc>
                  <a:txBody>
                    <a:bodyPr/>
                    <a:lstStyle/>
                    <a:p>
                      <a:pPr algn="ctr" fontAlgn="b"/>
                      <a:r>
                        <a:rPr lang="en-US" sz="1800" b="0" i="0" u="none" strike="noStrike" dirty="0">
                          <a:solidFill>
                            <a:srgbClr val="000000"/>
                          </a:solidFill>
                          <a:effectLst/>
                          <a:latin typeface="Calibri" panose="020F0502020204030204" pitchFamily="34" charset="0"/>
                        </a:rPr>
                        <a:t>730958</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SCR-HH M10-1.50 X 25 SS FULL THREAD</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4</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FAS07C06</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03039795"/>
                  </a:ext>
                </a:extLst>
              </a:tr>
              <a:tr h="190500">
                <a:tc>
                  <a:txBody>
                    <a:bodyPr/>
                    <a:lstStyle/>
                    <a:p>
                      <a:pPr algn="ctr" fontAlgn="b"/>
                      <a:r>
                        <a:rPr lang="en-US" sz="1800" b="0" i="0" u="none" strike="noStrike" dirty="0">
                          <a:solidFill>
                            <a:srgbClr val="000000"/>
                          </a:solidFill>
                          <a:effectLst/>
                          <a:latin typeface="Calibri" panose="020F0502020204030204" pitchFamily="34" charset="0"/>
                        </a:rPr>
                        <a:t>3400385</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WASHER-CONICAL SPRING 3/8</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4</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MIN01I08</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806229874"/>
                  </a:ext>
                </a:extLst>
              </a:tr>
              <a:tr h="190500">
                <a:tc>
                  <a:txBody>
                    <a:bodyPr/>
                    <a:lstStyle/>
                    <a:p>
                      <a:pPr algn="ctr" fontAlgn="b"/>
                      <a:r>
                        <a:rPr lang="en-US" sz="1800" b="0" i="0" u="none" strike="noStrike" dirty="0">
                          <a:solidFill>
                            <a:srgbClr val="000000"/>
                          </a:solidFill>
                          <a:effectLst/>
                          <a:latin typeface="Calibri" panose="020F0502020204030204" pitchFamily="34" charset="0"/>
                        </a:rPr>
                        <a:t>600936</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NUT-FLANGE WIZZ M10-1.50 ZP CLASS 8</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4</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FAS08D01</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840202663"/>
                  </a:ext>
                </a:extLst>
              </a:tr>
              <a:tr h="190500">
                <a:tc>
                  <a:txBody>
                    <a:bodyPr/>
                    <a:lstStyle/>
                    <a:p>
                      <a:pPr algn="ctr" fontAlgn="b"/>
                      <a:r>
                        <a:rPr lang="en-US" sz="1800" b="0" i="0" u="none" strike="noStrike" dirty="0">
                          <a:solidFill>
                            <a:srgbClr val="000000"/>
                          </a:solidFill>
                          <a:effectLst/>
                          <a:latin typeface="Calibri" panose="020F0502020204030204" pitchFamily="34" charset="0"/>
                        </a:rPr>
                        <a:t>730877</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RET RING-EXT .750</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FAS07B07</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285358159"/>
                  </a:ext>
                </a:extLst>
              </a:tr>
              <a:tr h="190500">
                <a:tc>
                  <a:txBody>
                    <a:bodyPr/>
                    <a:lstStyle/>
                    <a:p>
                      <a:pPr algn="ctr" fontAlgn="b"/>
                      <a:r>
                        <a:rPr lang="en-US" sz="1800" b="0" i="0" u="none" strike="noStrike" dirty="0">
                          <a:solidFill>
                            <a:srgbClr val="000000"/>
                          </a:solidFill>
                          <a:effectLst/>
                          <a:latin typeface="Calibri" panose="020F0502020204030204" pitchFamily="34" charset="0"/>
                        </a:rPr>
                        <a:t>718320</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1800" b="0" i="0" u="none" strike="noStrike" dirty="0">
                          <a:solidFill>
                            <a:srgbClr val="000000"/>
                          </a:solidFill>
                          <a:effectLst/>
                          <a:latin typeface="Calibri" panose="020F0502020204030204" pitchFamily="34" charset="0"/>
                        </a:rPr>
                        <a:t>PIN, .750 X 6.63</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18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1800" b="0" i="0" u="none" strike="noStrike" dirty="0">
                          <a:solidFill>
                            <a:srgbClr val="000000"/>
                          </a:solidFill>
                          <a:effectLst/>
                          <a:latin typeface="Calibri" panose="020F0502020204030204" pitchFamily="34" charset="0"/>
                        </a:rPr>
                        <a:t>A1803D01</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extLst>
                  <a:ext uri="{0D108BD9-81ED-4DB2-BD59-A6C34878D82A}">
                    <a16:rowId xmlns:a16="http://schemas.microsoft.com/office/drawing/2014/main" val="3638568541"/>
                  </a:ext>
                </a:extLst>
              </a:tr>
              <a:tr h="190500">
                <a:tc>
                  <a:txBody>
                    <a:bodyPr/>
                    <a:lstStyle/>
                    <a:p>
                      <a:pPr algn="ctr" fontAlgn="b"/>
                      <a:r>
                        <a:rPr lang="en-US" sz="1800" b="0" i="0" u="none" strike="noStrike" dirty="0">
                          <a:solidFill>
                            <a:srgbClr val="000000"/>
                          </a:solidFill>
                          <a:effectLst/>
                          <a:latin typeface="Calibri" panose="020F0502020204030204" pitchFamily="34" charset="0"/>
                        </a:rPr>
                        <a:t>730915</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ROLLER, SUB</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800" b="0" i="0" u="none" strike="noStrike" dirty="0">
                          <a:solidFill>
                            <a:srgbClr val="000000"/>
                          </a:solidFill>
                          <a:effectLst/>
                          <a:latin typeface="Calibri" panose="020F0502020204030204" pitchFamily="34" charset="0"/>
                        </a:rPr>
                        <a:t>A1912F07</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157575216"/>
                  </a:ext>
                </a:extLst>
              </a:tr>
              <a:tr h="190500">
                <a:tc>
                  <a:txBody>
                    <a:bodyPr/>
                    <a:lstStyle/>
                    <a:p>
                      <a:pPr algn="ctr" fontAlgn="b"/>
                      <a:r>
                        <a:rPr lang="en-US" sz="1800" b="0" i="0" u="none" strike="noStrike" dirty="0">
                          <a:solidFill>
                            <a:srgbClr val="000000"/>
                          </a:solidFill>
                          <a:effectLst/>
                          <a:latin typeface="Calibri" panose="020F0502020204030204" pitchFamily="34" charset="0"/>
                        </a:rPr>
                        <a:t>3335609</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1800" b="0" i="0" u="none" strike="noStrike" dirty="0">
                          <a:solidFill>
                            <a:srgbClr val="000000"/>
                          </a:solidFill>
                          <a:effectLst/>
                          <a:latin typeface="Calibri" panose="020F0502020204030204" pitchFamily="34" charset="0"/>
                        </a:rPr>
                        <a:t>PAD-FOOT PEDAL, ANTI-SKID, 2" X 9.5"</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18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tc>
                  <a:txBody>
                    <a:bodyPr/>
                    <a:lstStyle/>
                    <a:p>
                      <a:pPr algn="ctr" fontAlgn="b"/>
                      <a:r>
                        <a:rPr lang="en-US" sz="1800" b="0" i="0" u="none" strike="noStrike" dirty="0">
                          <a:solidFill>
                            <a:srgbClr val="000000"/>
                          </a:solidFill>
                          <a:effectLst/>
                          <a:latin typeface="Calibri" panose="020F0502020204030204" pitchFamily="34" charset="0"/>
                        </a:rPr>
                        <a:t>A1802E01</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1"/>
                    </a:solidFill>
                  </a:tcPr>
                </a:tc>
                <a:extLst>
                  <a:ext uri="{0D108BD9-81ED-4DB2-BD59-A6C34878D82A}">
                    <a16:rowId xmlns:a16="http://schemas.microsoft.com/office/drawing/2014/main" val="3450239035"/>
                  </a:ext>
                </a:extLst>
              </a:tr>
            </a:tbl>
          </a:graphicData>
        </a:graphic>
      </p:graphicFrame>
      <p:sp>
        <p:nvSpPr>
          <p:cNvPr id="8" name="TextBox 7">
            <a:extLst>
              <a:ext uri="{FF2B5EF4-FFF2-40B4-BE49-F238E27FC236}">
                <a16:creationId xmlns:a16="http://schemas.microsoft.com/office/drawing/2014/main" id="{1336B5AC-A984-443E-8929-D60D7552D94D}"/>
              </a:ext>
            </a:extLst>
          </p:cNvPr>
          <p:cNvSpPr txBox="1"/>
          <p:nvPr/>
        </p:nvSpPr>
        <p:spPr>
          <a:xfrm>
            <a:off x="3541142" y="2557756"/>
            <a:ext cx="2061713" cy="307777"/>
          </a:xfrm>
          <a:prstGeom prst="rect">
            <a:avLst/>
          </a:prstGeom>
          <a:solidFill>
            <a:srgbClr val="FFFF00"/>
          </a:solidFill>
        </p:spPr>
        <p:txBody>
          <a:bodyPr wrap="square" rtlCol="0">
            <a:spAutoFit/>
          </a:bodyPr>
          <a:lstStyle/>
          <a:p>
            <a:pPr algn="ctr"/>
            <a:r>
              <a:rPr lang="en-US" sz="1400" dirty="0"/>
              <a:t>With Side Scrub Option</a:t>
            </a:r>
          </a:p>
        </p:txBody>
      </p:sp>
    </p:spTree>
    <p:extLst>
      <p:ext uri="{BB962C8B-B14F-4D97-AF65-F5344CB8AC3E}">
        <p14:creationId xmlns:p14="http://schemas.microsoft.com/office/powerpoint/2010/main" val="20380090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67103B-1065-4558-824C-C390AA88BF3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7949"/>
          <a:stretch/>
        </p:blipFill>
        <p:spPr>
          <a:xfrm>
            <a:off x="4386793" y="3551936"/>
            <a:ext cx="4557181" cy="2804417"/>
          </a:xfrm>
          <a:prstGeom prst="rect">
            <a:avLst/>
          </a:prstGeom>
        </p:spPr>
      </p:pic>
      <p:pic>
        <p:nvPicPr>
          <p:cNvPr id="9" name="Picture 8">
            <a:extLst>
              <a:ext uri="{FF2B5EF4-FFF2-40B4-BE49-F238E27FC236}">
                <a16:creationId xmlns:a16="http://schemas.microsoft.com/office/drawing/2014/main" id="{768BA0B0-EA9C-4867-ADFF-B0F7B2472D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30223" y="409577"/>
            <a:ext cx="3187700" cy="2390775"/>
          </a:xfrm>
          <a:prstGeom prst="rect">
            <a:avLst/>
          </a:prstGeom>
        </p:spPr>
      </p:pic>
      <p:sp>
        <p:nvSpPr>
          <p:cNvPr id="2" name="Date Placeholder 1">
            <a:extLst>
              <a:ext uri="{FF2B5EF4-FFF2-40B4-BE49-F238E27FC236}">
                <a16:creationId xmlns:a16="http://schemas.microsoft.com/office/drawing/2014/main" id="{6FF6AF09-C1AA-4AD4-9694-9777C2F58B58}"/>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FD503F3B-18DC-4A6A-A0B6-0E8290979048}"/>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0487C548-D627-4381-AC3F-B786F33C1030}"/>
              </a:ext>
            </a:extLst>
          </p:cNvPr>
          <p:cNvSpPr>
            <a:spLocks noGrp="1"/>
          </p:cNvSpPr>
          <p:nvPr>
            <p:ph type="sldNum" sz="quarter" idx="12"/>
          </p:nvPr>
        </p:nvSpPr>
        <p:spPr/>
        <p:txBody>
          <a:bodyPr/>
          <a:lstStyle/>
          <a:p>
            <a:fld id="{4AE66E7F-8BDB-4576-9389-78EC3731E1F2}" type="slidenum">
              <a:rPr lang="en-US" smtClean="0"/>
              <a:t>92</a:t>
            </a:fld>
            <a:endParaRPr lang="en-US"/>
          </a:p>
        </p:txBody>
      </p:sp>
      <p:sp>
        <p:nvSpPr>
          <p:cNvPr id="5" name="TextBox 4">
            <a:extLst>
              <a:ext uri="{FF2B5EF4-FFF2-40B4-BE49-F238E27FC236}">
                <a16:creationId xmlns:a16="http://schemas.microsoft.com/office/drawing/2014/main" id="{2D181844-0709-413B-9BAA-6005E631E7FB}"/>
              </a:ext>
            </a:extLst>
          </p:cNvPr>
          <p:cNvSpPr txBox="1"/>
          <p:nvPr/>
        </p:nvSpPr>
        <p:spPr>
          <a:xfrm>
            <a:off x="0" y="0"/>
            <a:ext cx="1466850" cy="369332"/>
          </a:xfrm>
          <a:prstGeom prst="rect">
            <a:avLst/>
          </a:prstGeom>
          <a:solidFill>
            <a:schemeClr val="accent2"/>
          </a:solidFill>
        </p:spPr>
        <p:txBody>
          <a:bodyPr wrap="square" rtlCol="0">
            <a:spAutoFit/>
          </a:bodyPr>
          <a:lstStyle/>
          <a:p>
            <a:r>
              <a:rPr lang="en-US" dirty="0"/>
              <a:t>Step </a:t>
            </a:r>
            <a:r>
              <a:rPr lang="en-US" dirty="0" err="1"/>
              <a:t>Pg</a:t>
            </a:r>
            <a:r>
              <a:rPr lang="en-US" dirty="0"/>
              <a:t> 1 of 2 </a:t>
            </a:r>
          </a:p>
        </p:txBody>
      </p:sp>
      <p:pic>
        <p:nvPicPr>
          <p:cNvPr id="11" name="Picture 10">
            <a:extLst>
              <a:ext uri="{FF2B5EF4-FFF2-40B4-BE49-F238E27FC236}">
                <a16:creationId xmlns:a16="http://schemas.microsoft.com/office/drawing/2014/main" id="{CCC8B179-6E02-4185-94B8-02B7DB4B34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6793" y="11114"/>
            <a:ext cx="4557181" cy="3417886"/>
          </a:xfrm>
          <a:prstGeom prst="rect">
            <a:avLst/>
          </a:prstGeom>
        </p:spPr>
      </p:pic>
      <p:sp>
        <p:nvSpPr>
          <p:cNvPr id="12" name="Oval 11">
            <a:extLst>
              <a:ext uri="{FF2B5EF4-FFF2-40B4-BE49-F238E27FC236}">
                <a16:creationId xmlns:a16="http://schemas.microsoft.com/office/drawing/2014/main" id="{8D2EB88F-C7A1-43A4-B9F9-9585B5FE5329}"/>
              </a:ext>
            </a:extLst>
          </p:cNvPr>
          <p:cNvSpPr/>
          <p:nvPr/>
        </p:nvSpPr>
        <p:spPr>
          <a:xfrm>
            <a:off x="1781175" y="828675"/>
            <a:ext cx="514350" cy="48577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FDEE054-BC67-43B6-938D-EE00DAC9142F}"/>
              </a:ext>
            </a:extLst>
          </p:cNvPr>
          <p:cNvSpPr txBox="1"/>
          <p:nvPr/>
        </p:nvSpPr>
        <p:spPr>
          <a:xfrm>
            <a:off x="976312" y="2132011"/>
            <a:ext cx="2295525" cy="523220"/>
          </a:xfrm>
          <a:prstGeom prst="rect">
            <a:avLst/>
          </a:prstGeom>
          <a:solidFill>
            <a:srgbClr val="FFFF00"/>
          </a:solidFill>
        </p:spPr>
        <p:txBody>
          <a:bodyPr wrap="square" rtlCol="0">
            <a:spAutoFit/>
          </a:bodyPr>
          <a:lstStyle/>
          <a:p>
            <a:pPr algn="ctr"/>
            <a:r>
              <a:rPr lang="en-US" sz="1400" dirty="0"/>
              <a:t>Note: Standard version has weld nuts installed on step</a:t>
            </a:r>
          </a:p>
        </p:txBody>
      </p:sp>
      <p:cxnSp>
        <p:nvCxnSpPr>
          <p:cNvPr id="15" name="Straight Arrow Connector 14">
            <a:extLst>
              <a:ext uri="{FF2B5EF4-FFF2-40B4-BE49-F238E27FC236}">
                <a16:creationId xmlns:a16="http://schemas.microsoft.com/office/drawing/2014/main" id="{CE52C621-9CA0-46B5-97DD-80E10CD83DC1}"/>
              </a:ext>
            </a:extLst>
          </p:cNvPr>
          <p:cNvCxnSpPr>
            <a:stCxn id="13" idx="0"/>
            <a:endCxn id="12" idx="4"/>
          </p:cNvCxnSpPr>
          <p:nvPr/>
        </p:nvCxnSpPr>
        <p:spPr>
          <a:xfrm flipH="1" flipV="1">
            <a:off x="2038350" y="1314450"/>
            <a:ext cx="85725" cy="81756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D50E7E24-3E7C-4ADF-B5B1-FDA25A6EE578}"/>
              </a:ext>
            </a:extLst>
          </p:cNvPr>
          <p:cNvSpPr/>
          <p:nvPr/>
        </p:nvSpPr>
        <p:spPr>
          <a:xfrm rot="20813827">
            <a:off x="5172075" y="868866"/>
            <a:ext cx="390525" cy="11906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F1A9467-3DDE-48CC-AE9B-715CD595031C}"/>
              </a:ext>
            </a:extLst>
          </p:cNvPr>
          <p:cNvSpPr/>
          <p:nvPr/>
        </p:nvSpPr>
        <p:spPr>
          <a:xfrm rot="185923">
            <a:off x="7622569" y="633936"/>
            <a:ext cx="390525" cy="141429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B12ED83-A4EF-4085-BEB3-8E792BF82B0A}"/>
              </a:ext>
            </a:extLst>
          </p:cNvPr>
          <p:cNvSpPr txBox="1"/>
          <p:nvPr/>
        </p:nvSpPr>
        <p:spPr>
          <a:xfrm>
            <a:off x="6115051" y="136522"/>
            <a:ext cx="983720" cy="307777"/>
          </a:xfrm>
          <a:prstGeom prst="rect">
            <a:avLst/>
          </a:prstGeom>
          <a:solidFill>
            <a:srgbClr val="00FF00"/>
          </a:solidFill>
        </p:spPr>
        <p:txBody>
          <a:bodyPr wrap="square" rtlCol="0">
            <a:spAutoFit/>
          </a:bodyPr>
          <a:lstStyle/>
          <a:p>
            <a:pPr algn="ctr"/>
            <a:r>
              <a:rPr lang="en-US" sz="1400" dirty="0"/>
              <a:t>(4)730958</a:t>
            </a:r>
          </a:p>
        </p:txBody>
      </p:sp>
      <p:cxnSp>
        <p:nvCxnSpPr>
          <p:cNvPr id="21" name="Straight Arrow Connector 20">
            <a:extLst>
              <a:ext uri="{FF2B5EF4-FFF2-40B4-BE49-F238E27FC236}">
                <a16:creationId xmlns:a16="http://schemas.microsoft.com/office/drawing/2014/main" id="{C4038816-7F74-4F0C-A4AE-9367603A8A56}"/>
              </a:ext>
            </a:extLst>
          </p:cNvPr>
          <p:cNvCxnSpPr>
            <a:stCxn id="19" idx="1"/>
            <a:endCxn id="16" idx="7"/>
          </p:cNvCxnSpPr>
          <p:nvPr/>
        </p:nvCxnSpPr>
        <p:spPr>
          <a:xfrm flipH="1">
            <a:off x="5406385" y="290411"/>
            <a:ext cx="708666" cy="732477"/>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EF1A1DC-EE89-4DC7-A380-E47CEC0613BC}"/>
              </a:ext>
            </a:extLst>
          </p:cNvPr>
          <p:cNvCxnSpPr>
            <a:stCxn id="19" idx="3"/>
            <a:endCxn id="17" idx="1"/>
          </p:cNvCxnSpPr>
          <p:nvPr/>
        </p:nvCxnSpPr>
        <p:spPr>
          <a:xfrm>
            <a:off x="7098771" y="290411"/>
            <a:ext cx="608221" cy="54391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5F388F5-8353-4618-AE73-97A3D7D3DBA9}"/>
              </a:ext>
            </a:extLst>
          </p:cNvPr>
          <p:cNvSpPr txBox="1"/>
          <p:nvPr/>
        </p:nvSpPr>
        <p:spPr>
          <a:xfrm>
            <a:off x="5232290" y="3759635"/>
            <a:ext cx="866775" cy="307777"/>
          </a:xfrm>
          <a:prstGeom prst="rect">
            <a:avLst/>
          </a:prstGeom>
          <a:solidFill>
            <a:srgbClr val="00FF00"/>
          </a:solidFill>
        </p:spPr>
        <p:txBody>
          <a:bodyPr wrap="square" rtlCol="0">
            <a:spAutoFit/>
          </a:bodyPr>
          <a:lstStyle/>
          <a:p>
            <a:pPr algn="ctr"/>
            <a:r>
              <a:rPr lang="en-US" sz="1400" dirty="0"/>
              <a:t>718081</a:t>
            </a:r>
          </a:p>
        </p:txBody>
      </p:sp>
      <p:sp>
        <p:nvSpPr>
          <p:cNvPr id="25" name="TextBox 24">
            <a:extLst>
              <a:ext uri="{FF2B5EF4-FFF2-40B4-BE49-F238E27FC236}">
                <a16:creationId xmlns:a16="http://schemas.microsoft.com/office/drawing/2014/main" id="{1C9E1C5C-FB33-456B-8AB9-1D4A41FBD73D}"/>
              </a:ext>
            </a:extLst>
          </p:cNvPr>
          <p:cNvSpPr txBox="1"/>
          <p:nvPr/>
        </p:nvSpPr>
        <p:spPr>
          <a:xfrm>
            <a:off x="321203" y="4406796"/>
            <a:ext cx="3948643"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step (718081) on drivers side of machine and secure 4 screws (730958) through the side holes shown in the top right picture</a:t>
            </a:r>
          </a:p>
        </p:txBody>
      </p:sp>
      <p:cxnSp>
        <p:nvCxnSpPr>
          <p:cNvPr id="27" name="Straight Arrow Connector 26">
            <a:extLst>
              <a:ext uri="{FF2B5EF4-FFF2-40B4-BE49-F238E27FC236}">
                <a16:creationId xmlns:a16="http://schemas.microsoft.com/office/drawing/2014/main" id="{C79C494F-C6BE-4475-9858-651BF5CC7D23}"/>
              </a:ext>
            </a:extLst>
          </p:cNvPr>
          <p:cNvCxnSpPr>
            <a:stCxn id="24" idx="2"/>
          </p:cNvCxnSpPr>
          <p:nvPr/>
        </p:nvCxnSpPr>
        <p:spPr>
          <a:xfrm>
            <a:off x="5665678" y="4067412"/>
            <a:ext cx="26796" cy="580788"/>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28788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D4B8B97-58E9-4B66-A229-1C435B97AAA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661" r="44123"/>
          <a:stretch/>
        </p:blipFill>
        <p:spPr>
          <a:xfrm>
            <a:off x="477328" y="2912846"/>
            <a:ext cx="1685926" cy="2995196"/>
          </a:xfrm>
          <a:prstGeom prst="rect">
            <a:avLst/>
          </a:prstGeom>
        </p:spPr>
      </p:pic>
      <p:pic>
        <p:nvPicPr>
          <p:cNvPr id="8" name="Picture 7">
            <a:extLst>
              <a:ext uri="{FF2B5EF4-FFF2-40B4-BE49-F238E27FC236}">
                <a16:creationId xmlns:a16="http://schemas.microsoft.com/office/drawing/2014/main" id="{0DBE42C9-22FF-4766-A7AC-971BFBB99A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627"/>
          <a:stretch/>
        </p:blipFill>
        <p:spPr>
          <a:xfrm>
            <a:off x="58228" y="241399"/>
            <a:ext cx="4876800" cy="2573952"/>
          </a:xfrm>
          <a:prstGeom prst="rect">
            <a:avLst/>
          </a:prstGeom>
        </p:spPr>
      </p:pic>
      <p:sp>
        <p:nvSpPr>
          <p:cNvPr id="2" name="Date Placeholder 1">
            <a:extLst>
              <a:ext uri="{FF2B5EF4-FFF2-40B4-BE49-F238E27FC236}">
                <a16:creationId xmlns:a16="http://schemas.microsoft.com/office/drawing/2014/main" id="{57AFF57A-EFE9-4C05-95E5-F4EEC20CAA5F}"/>
              </a:ext>
            </a:extLst>
          </p:cNvPr>
          <p:cNvSpPr>
            <a:spLocks noGrp="1"/>
          </p:cNvSpPr>
          <p:nvPr>
            <p:ph type="dt" sz="half" idx="10"/>
          </p:nvPr>
        </p:nvSpPr>
        <p:spPr/>
        <p:txBody>
          <a:bodyPr/>
          <a:lstStyle/>
          <a:p>
            <a:r>
              <a:rPr lang="en-US"/>
              <a:t>8/15/2023</a:t>
            </a:r>
          </a:p>
        </p:txBody>
      </p:sp>
      <p:sp>
        <p:nvSpPr>
          <p:cNvPr id="3" name="Footer Placeholder 2">
            <a:extLst>
              <a:ext uri="{FF2B5EF4-FFF2-40B4-BE49-F238E27FC236}">
                <a16:creationId xmlns:a16="http://schemas.microsoft.com/office/drawing/2014/main" id="{A446D20C-B0D5-470E-BD05-F30AA3E23346}"/>
              </a:ext>
            </a:extLst>
          </p:cNvPr>
          <p:cNvSpPr>
            <a:spLocks noGrp="1"/>
          </p:cNvSpPr>
          <p:nvPr>
            <p:ph type="ftr" sz="quarter" idx="11"/>
          </p:nvPr>
        </p:nvSpPr>
        <p:spPr/>
        <p:txBody>
          <a:bodyPr/>
          <a:lstStyle/>
          <a:p>
            <a:r>
              <a:rPr lang="en-US"/>
              <a:t>Nautilus E Final Assembly Station 2</a:t>
            </a:r>
          </a:p>
        </p:txBody>
      </p:sp>
      <p:sp>
        <p:nvSpPr>
          <p:cNvPr id="4" name="Slide Number Placeholder 3">
            <a:extLst>
              <a:ext uri="{FF2B5EF4-FFF2-40B4-BE49-F238E27FC236}">
                <a16:creationId xmlns:a16="http://schemas.microsoft.com/office/drawing/2014/main" id="{D075A4A0-99FE-46E8-9BF4-C9934FEA6160}"/>
              </a:ext>
            </a:extLst>
          </p:cNvPr>
          <p:cNvSpPr>
            <a:spLocks noGrp="1"/>
          </p:cNvSpPr>
          <p:nvPr>
            <p:ph type="sldNum" sz="quarter" idx="12"/>
          </p:nvPr>
        </p:nvSpPr>
        <p:spPr/>
        <p:txBody>
          <a:bodyPr/>
          <a:lstStyle/>
          <a:p>
            <a:fld id="{4AE66E7F-8BDB-4576-9389-78EC3731E1F2}" type="slidenum">
              <a:rPr lang="en-US" smtClean="0"/>
              <a:t>93</a:t>
            </a:fld>
            <a:endParaRPr lang="en-US"/>
          </a:p>
        </p:txBody>
      </p:sp>
      <p:sp>
        <p:nvSpPr>
          <p:cNvPr id="5" name="TextBox 4">
            <a:extLst>
              <a:ext uri="{FF2B5EF4-FFF2-40B4-BE49-F238E27FC236}">
                <a16:creationId xmlns:a16="http://schemas.microsoft.com/office/drawing/2014/main" id="{0FA29A11-BE60-4AFC-B622-A9462C5EF0E6}"/>
              </a:ext>
            </a:extLst>
          </p:cNvPr>
          <p:cNvSpPr txBox="1"/>
          <p:nvPr/>
        </p:nvSpPr>
        <p:spPr>
          <a:xfrm>
            <a:off x="0" y="0"/>
            <a:ext cx="1466850" cy="369332"/>
          </a:xfrm>
          <a:prstGeom prst="rect">
            <a:avLst/>
          </a:prstGeom>
          <a:solidFill>
            <a:schemeClr val="accent2"/>
          </a:solidFill>
        </p:spPr>
        <p:txBody>
          <a:bodyPr wrap="square" rtlCol="0">
            <a:spAutoFit/>
          </a:bodyPr>
          <a:lstStyle/>
          <a:p>
            <a:r>
              <a:rPr lang="en-US" dirty="0"/>
              <a:t>Step </a:t>
            </a:r>
            <a:r>
              <a:rPr lang="en-US" dirty="0" err="1"/>
              <a:t>Pg</a:t>
            </a:r>
            <a:r>
              <a:rPr lang="en-US" dirty="0"/>
              <a:t> 2 of 2 </a:t>
            </a:r>
          </a:p>
        </p:txBody>
      </p:sp>
      <p:sp>
        <p:nvSpPr>
          <p:cNvPr id="6" name="TextBox 5">
            <a:extLst>
              <a:ext uri="{FF2B5EF4-FFF2-40B4-BE49-F238E27FC236}">
                <a16:creationId xmlns:a16="http://schemas.microsoft.com/office/drawing/2014/main" id="{0C192AFA-C7FF-49FC-8025-8F44C085DC83}"/>
              </a:ext>
            </a:extLst>
          </p:cNvPr>
          <p:cNvSpPr txBox="1"/>
          <p:nvPr/>
        </p:nvSpPr>
        <p:spPr>
          <a:xfrm>
            <a:off x="2433207" y="565"/>
            <a:ext cx="2061713" cy="307777"/>
          </a:xfrm>
          <a:prstGeom prst="rect">
            <a:avLst/>
          </a:prstGeom>
          <a:solidFill>
            <a:srgbClr val="FFFF00"/>
          </a:solidFill>
        </p:spPr>
        <p:txBody>
          <a:bodyPr wrap="square" rtlCol="0">
            <a:spAutoFit/>
          </a:bodyPr>
          <a:lstStyle/>
          <a:p>
            <a:pPr algn="ctr"/>
            <a:r>
              <a:rPr lang="en-US" sz="1400" dirty="0"/>
              <a:t>With Side Scrub Option</a:t>
            </a:r>
          </a:p>
        </p:txBody>
      </p:sp>
      <p:pic>
        <p:nvPicPr>
          <p:cNvPr id="14" name="Picture 13">
            <a:extLst>
              <a:ext uri="{FF2B5EF4-FFF2-40B4-BE49-F238E27FC236}">
                <a16:creationId xmlns:a16="http://schemas.microsoft.com/office/drawing/2014/main" id="{CB53C47C-772A-490B-9200-F90B77397C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4507" y="93058"/>
            <a:ext cx="3993594" cy="2995196"/>
          </a:xfrm>
          <a:prstGeom prst="rect">
            <a:avLst/>
          </a:prstGeom>
        </p:spPr>
      </p:pic>
      <p:pic>
        <p:nvPicPr>
          <p:cNvPr id="16" name="Picture 15">
            <a:extLst>
              <a:ext uri="{FF2B5EF4-FFF2-40B4-BE49-F238E27FC236}">
                <a16:creationId xmlns:a16="http://schemas.microsoft.com/office/drawing/2014/main" id="{FC848E47-7321-4940-AF1F-C1C8015E4B8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9296" r="13181"/>
          <a:stretch/>
        </p:blipFill>
        <p:spPr>
          <a:xfrm>
            <a:off x="2722841" y="2916852"/>
            <a:ext cx="1496503" cy="2991190"/>
          </a:xfrm>
          <a:prstGeom prst="rect">
            <a:avLst/>
          </a:prstGeom>
        </p:spPr>
      </p:pic>
      <p:sp>
        <p:nvSpPr>
          <p:cNvPr id="17" name="Oval 16">
            <a:extLst>
              <a:ext uri="{FF2B5EF4-FFF2-40B4-BE49-F238E27FC236}">
                <a16:creationId xmlns:a16="http://schemas.microsoft.com/office/drawing/2014/main" id="{82CF124E-5387-4ACD-88E2-77C4A8AED300}"/>
              </a:ext>
            </a:extLst>
          </p:cNvPr>
          <p:cNvSpPr/>
          <p:nvPr/>
        </p:nvSpPr>
        <p:spPr>
          <a:xfrm>
            <a:off x="952500" y="552450"/>
            <a:ext cx="591859" cy="11811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E9B1537-9B50-481C-8F4F-0F422F10F7FC}"/>
              </a:ext>
            </a:extLst>
          </p:cNvPr>
          <p:cNvSpPr/>
          <p:nvPr/>
        </p:nvSpPr>
        <p:spPr>
          <a:xfrm>
            <a:off x="2903705" y="949958"/>
            <a:ext cx="439570" cy="93599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79D6776-DB72-4179-80E9-4FD8CB07B326}"/>
              </a:ext>
            </a:extLst>
          </p:cNvPr>
          <p:cNvSpPr/>
          <p:nvPr/>
        </p:nvSpPr>
        <p:spPr>
          <a:xfrm>
            <a:off x="2722841" y="2912846"/>
            <a:ext cx="1496503" cy="299119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7BDE12A-91C8-4FC8-B9C3-E172AECDFD7D}"/>
              </a:ext>
            </a:extLst>
          </p:cNvPr>
          <p:cNvSpPr/>
          <p:nvPr/>
        </p:nvSpPr>
        <p:spPr>
          <a:xfrm>
            <a:off x="477328" y="2916852"/>
            <a:ext cx="1685926" cy="2987184"/>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F49E676-4512-41ED-82AE-E86A9F621E3B}"/>
              </a:ext>
            </a:extLst>
          </p:cNvPr>
          <p:cNvSpPr/>
          <p:nvPr/>
        </p:nvSpPr>
        <p:spPr>
          <a:xfrm>
            <a:off x="6534150" y="476250"/>
            <a:ext cx="1065491" cy="103822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F356228-5091-4919-A463-13F0780F29AA}"/>
              </a:ext>
            </a:extLst>
          </p:cNvPr>
          <p:cNvSpPr txBox="1"/>
          <p:nvPr/>
        </p:nvSpPr>
        <p:spPr>
          <a:xfrm>
            <a:off x="3819525" y="704850"/>
            <a:ext cx="866775" cy="307777"/>
          </a:xfrm>
          <a:prstGeom prst="rect">
            <a:avLst/>
          </a:prstGeom>
          <a:solidFill>
            <a:srgbClr val="00FF00"/>
          </a:solidFill>
        </p:spPr>
        <p:txBody>
          <a:bodyPr wrap="square" rtlCol="0">
            <a:spAutoFit/>
          </a:bodyPr>
          <a:lstStyle/>
          <a:p>
            <a:pPr algn="ctr"/>
            <a:r>
              <a:rPr lang="en-US" sz="1400" dirty="0"/>
              <a:t>3335609</a:t>
            </a:r>
          </a:p>
        </p:txBody>
      </p:sp>
      <p:cxnSp>
        <p:nvCxnSpPr>
          <p:cNvPr id="25" name="Straight Arrow Connector 24">
            <a:extLst>
              <a:ext uri="{FF2B5EF4-FFF2-40B4-BE49-F238E27FC236}">
                <a16:creationId xmlns:a16="http://schemas.microsoft.com/office/drawing/2014/main" id="{736AAE6C-3554-4938-894E-1AF7534DFE2E}"/>
              </a:ext>
            </a:extLst>
          </p:cNvPr>
          <p:cNvCxnSpPr>
            <a:stCxn id="23" idx="1"/>
          </p:cNvCxnSpPr>
          <p:nvPr/>
        </p:nvCxnSpPr>
        <p:spPr>
          <a:xfrm flipH="1">
            <a:off x="2562225" y="858739"/>
            <a:ext cx="1257300" cy="803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D977A03-EC62-4D7E-A779-A9C05072CBD9}"/>
              </a:ext>
            </a:extLst>
          </p:cNvPr>
          <p:cNvCxnSpPr>
            <a:stCxn id="20" idx="0"/>
            <a:endCxn id="17" idx="4"/>
          </p:cNvCxnSpPr>
          <p:nvPr/>
        </p:nvCxnSpPr>
        <p:spPr>
          <a:xfrm flipH="1" flipV="1">
            <a:off x="1248430" y="1733550"/>
            <a:ext cx="71861" cy="1183302"/>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CCD6FB0-A81D-4F7F-9112-E8C087F7E94A}"/>
              </a:ext>
            </a:extLst>
          </p:cNvPr>
          <p:cNvCxnSpPr>
            <a:cxnSpLocks/>
            <a:stCxn id="19" idx="0"/>
            <a:endCxn id="18" idx="4"/>
          </p:cNvCxnSpPr>
          <p:nvPr/>
        </p:nvCxnSpPr>
        <p:spPr>
          <a:xfrm flipH="1" flipV="1">
            <a:off x="3123490" y="1885950"/>
            <a:ext cx="347603" cy="102689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53B781A1-AE13-45C2-BE43-19F76F6C8091}"/>
              </a:ext>
            </a:extLst>
          </p:cNvPr>
          <p:cNvSpPr/>
          <p:nvPr/>
        </p:nvSpPr>
        <p:spPr>
          <a:xfrm>
            <a:off x="971550" y="3588464"/>
            <a:ext cx="515659" cy="169315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C556231-B613-4D78-99AF-31DEBC8900A4}"/>
              </a:ext>
            </a:extLst>
          </p:cNvPr>
          <p:cNvSpPr txBox="1"/>
          <p:nvPr/>
        </p:nvSpPr>
        <p:spPr>
          <a:xfrm>
            <a:off x="1827380" y="5999261"/>
            <a:ext cx="1134554" cy="738664"/>
          </a:xfrm>
          <a:prstGeom prst="rect">
            <a:avLst/>
          </a:prstGeom>
          <a:solidFill>
            <a:srgbClr val="00FF00"/>
          </a:solidFill>
        </p:spPr>
        <p:txBody>
          <a:bodyPr wrap="square" rtlCol="0">
            <a:spAutoFit/>
          </a:bodyPr>
          <a:lstStyle/>
          <a:p>
            <a:pPr algn="ctr"/>
            <a:r>
              <a:rPr lang="en-US" sz="1400" dirty="0"/>
              <a:t>(4)730958</a:t>
            </a:r>
          </a:p>
          <a:p>
            <a:pPr algn="ctr"/>
            <a:r>
              <a:rPr lang="en-US" sz="1400" dirty="0"/>
              <a:t>(4)3400385</a:t>
            </a:r>
          </a:p>
          <a:p>
            <a:pPr algn="ctr"/>
            <a:r>
              <a:rPr lang="en-US" sz="1400" dirty="0"/>
              <a:t>(4)600936</a:t>
            </a:r>
          </a:p>
        </p:txBody>
      </p:sp>
      <p:sp>
        <p:nvSpPr>
          <p:cNvPr id="34" name="Oval 33">
            <a:extLst>
              <a:ext uri="{FF2B5EF4-FFF2-40B4-BE49-F238E27FC236}">
                <a16:creationId xmlns:a16="http://schemas.microsoft.com/office/drawing/2014/main" id="{BFEF43DA-8342-4968-8C21-D08531C0D645}"/>
              </a:ext>
            </a:extLst>
          </p:cNvPr>
          <p:cNvSpPr/>
          <p:nvPr/>
        </p:nvSpPr>
        <p:spPr>
          <a:xfrm>
            <a:off x="3085445" y="3460896"/>
            <a:ext cx="734080" cy="1820719"/>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468040B-5E02-4A63-9F4B-314A5517F29B}"/>
              </a:ext>
            </a:extLst>
          </p:cNvPr>
          <p:cNvCxnSpPr>
            <a:stCxn id="33" idx="0"/>
            <a:endCxn id="34" idx="3"/>
          </p:cNvCxnSpPr>
          <p:nvPr/>
        </p:nvCxnSpPr>
        <p:spPr>
          <a:xfrm flipV="1">
            <a:off x="2394657" y="5014977"/>
            <a:ext cx="798292" cy="984284"/>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E365ED9A-8FEA-4CCC-80CD-629D444CB34F}"/>
              </a:ext>
            </a:extLst>
          </p:cNvPr>
          <p:cNvCxnSpPr>
            <a:stCxn id="33" idx="0"/>
            <a:endCxn id="32" idx="5"/>
          </p:cNvCxnSpPr>
          <p:nvPr/>
        </p:nvCxnSpPr>
        <p:spPr>
          <a:xfrm flipH="1" flipV="1">
            <a:off x="1411692" y="5033660"/>
            <a:ext cx="982965" cy="96560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886BF660-4335-4CC8-97F4-F9507F9C0223}"/>
              </a:ext>
            </a:extLst>
          </p:cNvPr>
          <p:cNvSpPr txBox="1"/>
          <p:nvPr/>
        </p:nvSpPr>
        <p:spPr>
          <a:xfrm>
            <a:off x="5440886" y="241399"/>
            <a:ext cx="928548" cy="523220"/>
          </a:xfrm>
          <a:prstGeom prst="rect">
            <a:avLst/>
          </a:prstGeom>
          <a:solidFill>
            <a:srgbClr val="00FF00"/>
          </a:solidFill>
        </p:spPr>
        <p:txBody>
          <a:bodyPr wrap="square" rtlCol="0">
            <a:spAutoFit/>
          </a:bodyPr>
          <a:lstStyle/>
          <a:p>
            <a:pPr algn="ctr"/>
            <a:r>
              <a:rPr lang="en-US" sz="1400" dirty="0"/>
              <a:t>718320</a:t>
            </a:r>
          </a:p>
          <a:p>
            <a:pPr algn="ctr"/>
            <a:r>
              <a:rPr lang="en-US" sz="1400" dirty="0"/>
              <a:t>(2)730877</a:t>
            </a:r>
          </a:p>
        </p:txBody>
      </p:sp>
      <p:cxnSp>
        <p:nvCxnSpPr>
          <p:cNvPr id="41" name="Straight Arrow Connector 40">
            <a:extLst>
              <a:ext uri="{FF2B5EF4-FFF2-40B4-BE49-F238E27FC236}">
                <a16:creationId xmlns:a16="http://schemas.microsoft.com/office/drawing/2014/main" id="{44CA945C-0901-449D-8BD2-D096DF02F85B}"/>
              </a:ext>
            </a:extLst>
          </p:cNvPr>
          <p:cNvCxnSpPr>
            <a:stCxn id="39" idx="3"/>
            <a:endCxn id="21" idx="1"/>
          </p:cNvCxnSpPr>
          <p:nvPr/>
        </p:nvCxnSpPr>
        <p:spPr>
          <a:xfrm>
            <a:off x="6369434" y="503009"/>
            <a:ext cx="320754" cy="12528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07E9B84-D140-4754-94F3-1B771C574AA1}"/>
              </a:ext>
            </a:extLst>
          </p:cNvPr>
          <p:cNvSpPr txBox="1"/>
          <p:nvPr/>
        </p:nvSpPr>
        <p:spPr>
          <a:xfrm>
            <a:off x="8190851" y="2091621"/>
            <a:ext cx="866775" cy="307777"/>
          </a:xfrm>
          <a:prstGeom prst="rect">
            <a:avLst/>
          </a:prstGeom>
          <a:solidFill>
            <a:srgbClr val="00FF00"/>
          </a:solidFill>
        </p:spPr>
        <p:txBody>
          <a:bodyPr wrap="square" rtlCol="0">
            <a:spAutoFit/>
          </a:bodyPr>
          <a:lstStyle/>
          <a:p>
            <a:pPr algn="ctr"/>
            <a:r>
              <a:rPr lang="en-US" sz="1400" dirty="0"/>
              <a:t>730915</a:t>
            </a:r>
          </a:p>
        </p:txBody>
      </p:sp>
      <p:cxnSp>
        <p:nvCxnSpPr>
          <p:cNvPr id="44" name="Straight Arrow Connector 43">
            <a:extLst>
              <a:ext uri="{FF2B5EF4-FFF2-40B4-BE49-F238E27FC236}">
                <a16:creationId xmlns:a16="http://schemas.microsoft.com/office/drawing/2014/main" id="{DE2E9F66-8679-4E02-9BE6-C2205E1BBC2D}"/>
              </a:ext>
            </a:extLst>
          </p:cNvPr>
          <p:cNvCxnSpPr>
            <a:cxnSpLocks/>
            <a:stCxn id="42" idx="1"/>
          </p:cNvCxnSpPr>
          <p:nvPr/>
        </p:nvCxnSpPr>
        <p:spPr>
          <a:xfrm flipH="1">
            <a:off x="7599641" y="2245510"/>
            <a:ext cx="591210"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9C6E488A-4207-4C16-91AF-C0A460C23C46}"/>
              </a:ext>
            </a:extLst>
          </p:cNvPr>
          <p:cNvSpPr txBox="1"/>
          <p:nvPr/>
        </p:nvSpPr>
        <p:spPr>
          <a:xfrm>
            <a:off x="1819275" y="2185790"/>
            <a:ext cx="866775" cy="307777"/>
          </a:xfrm>
          <a:prstGeom prst="rect">
            <a:avLst/>
          </a:prstGeom>
          <a:solidFill>
            <a:srgbClr val="00FF00"/>
          </a:solidFill>
        </p:spPr>
        <p:txBody>
          <a:bodyPr wrap="square" rtlCol="0">
            <a:spAutoFit/>
          </a:bodyPr>
          <a:lstStyle/>
          <a:p>
            <a:pPr algn="ctr"/>
            <a:r>
              <a:rPr lang="en-US" sz="1400" dirty="0"/>
              <a:t>718147</a:t>
            </a:r>
          </a:p>
        </p:txBody>
      </p:sp>
      <p:cxnSp>
        <p:nvCxnSpPr>
          <p:cNvPr id="48" name="Straight Arrow Connector 47">
            <a:extLst>
              <a:ext uri="{FF2B5EF4-FFF2-40B4-BE49-F238E27FC236}">
                <a16:creationId xmlns:a16="http://schemas.microsoft.com/office/drawing/2014/main" id="{71934589-2AD8-47F2-A9F3-5D5D768474F8}"/>
              </a:ext>
            </a:extLst>
          </p:cNvPr>
          <p:cNvCxnSpPr>
            <a:stCxn id="46" idx="0"/>
          </p:cNvCxnSpPr>
          <p:nvPr/>
        </p:nvCxnSpPr>
        <p:spPr>
          <a:xfrm flipH="1" flipV="1">
            <a:off x="2201880" y="1230439"/>
            <a:ext cx="50783" cy="955351"/>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9BB3F12-CB08-460B-93E0-E6B202D2B7B5}"/>
              </a:ext>
            </a:extLst>
          </p:cNvPr>
          <p:cNvSpPr txBox="1"/>
          <p:nvPr/>
        </p:nvSpPr>
        <p:spPr>
          <a:xfrm>
            <a:off x="4366412" y="3893354"/>
            <a:ext cx="4647551"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Install step (718147) by securing with 4 screws (730958), 4 conical washers (3400385), and 4 nuts (600936)</a:t>
            </a:r>
          </a:p>
          <a:p>
            <a:pPr marL="742950" lvl="1" indent="-285750">
              <a:buFont typeface="Arial" panose="020B0604020202020204" pitchFamily="34" charset="0"/>
              <a:buChar char="•"/>
            </a:pPr>
            <a:r>
              <a:rPr lang="en-US" sz="1400" dirty="0"/>
              <a:t>Left side hardware mounts in front holes and right side hardware mounts into side holes</a:t>
            </a:r>
          </a:p>
          <a:p>
            <a:pPr marL="285750" indent="-285750">
              <a:buFont typeface="Arial" panose="020B0604020202020204" pitchFamily="34" charset="0"/>
              <a:buChar char="•"/>
            </a:pPr>
            <a:r>
              <a:rPr lang="en-US" sz="1400" dirty="0"/>
              <a:t>Install roller (730915) and secure with pin (718320) and 2 retaining rings (730877)</a:t>
            </a:r>
          </a:p>
        </p:txBody>
      </p:sp>
    </p:spTree>
    <p:extLst>
      <p:ext uri="{BB962C8B-B14F-4D97-AF65-F5344CB8AC3E}">
        <p14:creationId xmlns:p14="http://schemas.microsoft.com/office/powerpoint/2010/main" val="9454342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94</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257648061"/>
              </p:ext>
            </p:extLst>
          </p:nvPr>
        </p:nvGraphicFramePr>
        <p:xfrm>
          <a:off x="0" y="1987709"/>
          <a:ext cx="9143999" cy="2495550"/>
        </p:xfrm>
        <a:graphic>
          <a:graphicData uri="http://schemas.openxmlformats.org/drawingml/2006/table">
            <a:tbl>
              <a:tblPr/>
              <a:tblGrid>
                <a:gridCol w="2120455">
                  <a:extLst>
                    <a:ext uri="{9D8B030D-6E8A-4147-A177-3AD203B41FA5}">
                      <a16:colId xmlns:a16="http://schemas.microsoft.com/office/drawing/2014/main" val="3930870162"/>
                    </a:ext>
                  </a:extLst>
                </a:gridCol>
                <a:gridCol w="3065360">
                  <a:extLst>
                    <a:ext uri="{9D8B030D-6E8A-4147-A177-3AD203B41FA5}">
                      <a16:colId xmlns:a16="http://schemas.microsoft.com/office/drawing/2014/main" val="3995155508"/>
                    </a:ext>
                  </a:extLst>
                </a:gridCol>
                <a:gridCol w="1904691">
                  <a:extLst>
                    <a:ext uri="{9D8B030D-6E8A-4147-A177-3AD203B41FA5}">
                      <a16:colId xmlns:a16="http://schemas.microsoft.com/office/drawing/2014/main" val="4014345354"/>
                    </a:ext>
                  </a:extLst>
                </a:gridCol>
                <a:gridCol w="2053493">
                  <a:extLst>
                    <a:ext uri="{9D8B030D-6E8A-4147-A177-3AD203B41FA5}">
                      <a16:colId xmlns:a16="http://schemas.microsoft.com/office/drawing/2014/main" val="594239342"/>
                    </a:ext>
                  </a:extLst>
                </a:gridCol>
              </a:tblGrid>
              <a:tr h="190500">
                <a:tc>
                  <a:txBody>
                    <a:bodyPr/>
                    <a:lstStyle/>
                    <a:p>
                      <a:pPr algn="ctr" fontAlgn="b"/>
                      <a:r>
                        <a:rPr lang="en-US" sz="2000" b="1" i="0" u="none" strike="noStrike">
                          <a:solidFill>
                            <a:srgbClr val="FFFFFF"/>
                          </a:solidFill>
                          <a:effectLst/>
                          <a:latin typeface="Calibri" panose="020F0502020204030204" pitchFamily="34" charset="0"/>
                        </a:rPr>
                        <a:t>Component</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dirty="0">
                          <a:solidFill>
                            <a:srgbClr val="FFFFFF"/>
                          </a:solidFill>
                          <a:effectLst/>
                          <a:latin typeface="Calibri" panose="020F0502020204030204" pitchFamily="34" charset="0"/>
                        </a:rPr>
                        <a:t>Object Description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a:solidFill>
                            <a:srgbClr val="FFFFFF"/>
                          </a:solidFill>
                          <a:effectLst/>
                          <a:latin typeface="Calibri" panose="020F0502020204030204" pitchFamily="34" charset="0"/>
                        </a:rPr>
                        <a:t>Usage Qty</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a:solidFill>
                            <a:srgbClr val="FFFFFF"/>
                          </a:solidFill>
                          <a:effectLst/>
                          <a:latin typeface="Calibri" panose="020F0502020204030204" pitchFamily="34" charset="0"/>
                        </a:rPr>
                        <a:t>Storage Bin</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1528094646"/>
                  </a:ext>
                </a:extLst>
              </a:tr>
              <a:tr h="190500">
                <a:tc>
                  <a:txBody>
                    <a:bodyPr/>
                    <a:lstStyle/>
                    <a:p>
                      <a:pPr algn="ctr" fontAlgn="b"/>
                      <a:r>
                        <a:rPr lang="en-US" sz="2000" b="0" i="0" u="none" strike="noStrike" dirty="0">
                          <a:solidFill>
                            <a:srgbClr val="000000"/>
                          </a:solidFill>
                          <a:effectLst/>
                          <a:latin typeface="Calibri" panose="020F0502020204030204" pitchFamily="34" charset="0"/>
                        </a:rPr>
                        <a:t>B5-TG-S705</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Seat</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572027483"/>
                  </a:ext>
                </a:extLst>
              </a:tr>
              <a:tr h="190500">
                <a:tc>
                  <a:txBody>
                    <a:bodyPr/>
                    <a:lstStyle/>
                    <a:p>
                      <a:pPr algn="ctr" fontAlgn="b"/>
                      <a:r>
                        <a:rPr lang="en-US" sz="2000" b="0" i="0" u="none" strike="noStrike" dirty="0">
                          <a:solidFill>
                            <a:srgbClr val="000000"/>
                          </a:solidFill>
                          <a:effectLst/>
                          <a:latin typeface="Calibri" panose="020F0502020204030204" pitchFamily="34" charset="0"/>
                        </a:rPr>
                        <a:t>600194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LATCH COVER, ZP CLEAR</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dirty="0">
                          <a:solidFill>
                            <a:srgbClr val="000000"/>
                          </a:solidFill>
                          <a:effectLst/>
                          <a:latin typeface="Calibri" panose="020F0502020204030204" pitchFamily="34" charset="0"/>
                        </a:rPr>
                        <a:t>A1803A02</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03039795"/>
                  </a:ext>
                </a:extLst>
              </a:tr>
              <a:tr h="190500">
                <a:tc>
                  <a:txBody>
                    <a:bodyPr/>
                    <a:lstStyle/>
                    <a:p>
                      <a:pPr algn="ctr" fontAlgn="b"/>
                      <a:r>
                        <a:rPr lang="en-US" sz="2000" b="0" i="0" u="none" strike="noStrike">
                          <a:solidFill>
                            <a:srgbClr val="000000"/>
                          </a:solidFill>
                          <a:effectLst/>
                          <a:latin typeface="Calibri" panose="020F0502020204030204" pitchFamily="34" charset="0"/>
                        </a:rPr>
                        <a:t>11038098</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SCR-HH M6-1.0 X 20 ZP CLASS 8.8 DIN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FAS07F01</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806229874"/>
                  </a:ext>
                </a:extLst>
              </a:tr>
              <a:tr h="190500">
                <a:tc>
                  <a:txBody>
                    <a:bodyPr/>
                    <a:lstStyle/>
                    <a:p>
                      <a:pPr algn="ctr" fontAlgn="b"/>
                      <a:r>
                        <a:rPr lang="en-US" sz="2000" b="0" i="0" u="none" strike="noStrike">
                          <a:solidFill>
                            <a:srgbClr val="000000"/>
                          </a:solidFill>
                          <a:effectLst/>
                          <a:latin typeface="Calibri" panose="020F0502020204030204" pitchFamily="34" charset="0"/>
                        </a:rPr>
                        <a:t>600963</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WASHER-WAVE M6 DIN 137</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FAS01F05</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840202663"/>
                  </a:ext>
                </a:extLst>
              </a:tr>
              <a:tr h="190500">
                <a:tc>
                  <a:txBody>
                    <a:bodyPr/>
                    <a:lstStyle/>
                    <a:p>
                      <a:pPr algn="ctr" fontAlgn="b"/>
                      <a:r>
                        <a:rPr lang="en-US" sz="2000" b="0" i="0" u="none" strike="noStrike">
                          <a:solidFill>
                            <a:srgbClr val="000000"/>
                          </a:solidFill>
                          <a:effectLst/>
                          <a:latin typeface="Calibri" panose="020F0502020204030204" pitchFamily="34" charset="0"/>
                        </a:rPr>
                        <a:t>12040044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NUT-NYLOC M6 X 1.0 ZP CLASS 6</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FAS07F07</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285358159"/>
                  </a:ext>
                </a:extLst>
              </a:tr>
            </a:tbl>
          </a:graphicData>
        </a:graphic>
      </p:graphicFrame>
      <p:sp>
        <p:nvSpPr>
          <p:cNvPr id="6" name="TextBox 5"/>
          <p:cNvSpPr txBox="1"/>
          <p:nvPr/>
        </p:nvSpPr>
        <p:spPr>
          <a:xfrm>
            <a:off x="795337" y="0"/>
            <a:ext cx="7553325" cy="584775"/>
          </a:xfrm>
          <a:prstGeom prst="rect">
            <a:avLst/>
          </a:prstGeom>
          <a:noFill/>
        </p:spPr>
        <p:txBody>
          <a:bodyPr wrap="square" rtlCol="0">
            <a:spAutoFit/>
          </a:bodyPr>
          <a:lstStyle/>
          <a:p>
            <a:pPr algn="ctr"/>
            <a:r>
              <a:rPr lang="en-US" sz="3200" dirty="0"/>
              <a:t>Seat Material List and Locations</a:t>
            </a:r>
          </a:p>
        </p:txBody>
      </p:sp>
    </p:spTree>
    <p:extLst>
      <p:ext uri="{BB962C8B-B14F-4D97-AF65-F5344CB8AC3E}">
        <p14:creationId xmlns:p14="http://schemas.microsoft.com/office/powerpoint/2010/main" val="68275092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r="12159"/>
          <a:stretch/>
        </p:blipFill>
        <p:spPr>
          <a:xfrm>
            <a:off x="95250" y="61244"/>
            <a:ext cx="5181599" cy="4424156"/>
          </a:xfrm>
          <a:prstGeom prst="rect">
            <a:avLst/>
          </a:prstGeom>
        </p:spPr>
      </p:pic>
      <p:sp>
        <p:nvSpPr>
          <p:cNvPr id="5" name="TextBox 4"/>
          <p:cNvSpPr txBox="1"/>
          <p:nvPr/>
        </p:nvSpPr>
        <p:spPr>
          <a:xfrm>
            <a:off x="0" y="0"/>
            <a:ext cx="1466850" cy="369332"/>
          </a:xfrm>
          <a:prstGeom prst="rect">
            <a:avLst/>
          </a:prstGeom>
          <a:solidFill>
            <a:schemeClr val="accent2"/>
          </a:solidFill>
        </p:spPr>
        <p:txBody>
          <a:bodyPr wrap="square" rtlCol="0">
            <a:spAutoFit/>
          </a:bodyPr>
          <a:lstStyle/>
          <a:p>
            <a:r>
              <a:rPr lang="en-US" dirty="0"/>
              <a:t>Seat </a:t>
            </a:r>
            <a:r>
              <a:rPr lang="en-US" dirty="0" err="1"/>
              <a:t>Pg</a:t>
            </a:r>
            <a:r>
              <a:rPr lang="en-US" dirty="0"/>
              <a:t> 1 of 1 </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26296" b="20926"/>
          <a:stretch/>
        </p:blipFill>
        <p:spPr>
          <a:xfrm rot="10800000">
            <a:off x="95250" y="4576557"/>
            <a:ext cx="4476750" cy="177204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998244" y="738084"/>
            <a:ext cx="4133850" cy="3100388"/>
          </a:xfrm>
          <a:prstGeom prst="rect">
            <a:avLst/>
          </a:prstGeom>
        </p:spPr>
      </p:pic>
      <p:sp>
        <p:nvSpPr>
          <p:cNvPr id="9" name="Oval 8"/>
          <p:cNvSpPr/>
          <p:nvPr/>
        </p:nvSpPr>
        <p:spPr>
          <a:xfrm rot="19965232">
            <a:off x="2604994" y="2295849"/>
            <a:ext cx="848369" cy="212838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514975" y="221353"/>
            <a:ext cx="3100388" cy="413385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10" idx="1"/>
            <a:endCxn id="9" idx="6"/>
          </p:cNvCxnSpPr>
          <p:nvPr/>
        </p:nvCxnSpPr>
        <p:spPr>
          <a:xfrm flipH="1">
            <a:off x="3406299" y="2288278"/>
            <a:ext cx="2108676" cy="87756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rot="20308433">
            <a:off x="1835214" y="2353040"/>
            <a:ext cx="838200" cy="22820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95249" y="4576558"/>
            <a:ext cx="4476751" cy="1779795"/>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a:stCxn id="14" idx="0"/>
            <a:endCxn id="13" idx="4"/>
          </p:cNvCxnSpPr>
          <p:nvPr/>
        </p:nvCxnSpPr>
        <p:spPr>
          <a:xfrm flipH="1" flipV="1">
            <a:off x="2296180" y="2573282"/>
            <a:ext cx="37445" cy="2003276"/>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6581775" y="2647950"/>
            <a:ext cx="838200" cy="11239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235225" y="1495425"/>
            <a:ext cx="768953" cy="79285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7929562" y="1891851"/>
            <a:ext cx="1114425" cy="954107"/>
          </a:xfrm>
          <a:prstGeom prst="rect">
            <a:avLst/>
          </a:prstGeom>
          <a:solidFill>
            <a:srgbClr val="00FF00"/>
          </a:solidFill>
        </p:spPr>
        <p:txBody>
          <a:bodyPr wrap="square" rtlCol="0">
            <a:spAutoFit/>
          </a:bodyPr>
          <a:lstStyle/>
          <a:p>
            <a:pPr algn="ctr"/>
            <a:r>
              <a:rPr lang="en-US" sz="1400" dirty="0"/>
              <a:t>(2)600194</a:t>
            </a:r>
          </a:p>
          <a:p>
            <a:pPr algn="ctr"/>
            <a:r>
              <a:rPr lang="en-US" sz="1400" dirty="0"/>
              <a:t>(2)11038098</a:t>
            </a:r>
          </a:p>
          <a:p>
            <a:pPr algn="ctr"/>
            <a:r>
              <a:rPr lang="en-US" sz="1400" dirty="0"/>
              <a:t>(2)600963</a:t>
            </a:r>
          </a:p>
          <a:p>
            <a:pPr algn="ctr"/>
            <a:r>
              <a:rPr lang="en-US" sz="1400" dirty="0"/>
              <a:t>(2)12040044</a:t>
            </a:r>
          </a:p>
        </p:txBody>
      </p:sp>
      <p:cxnSp>
        <p:nvCxnSpPr>
          <p:cNvPr id="19" name="Straight Arrow Connector 18"/>
          <p:cNvCxnSpPr>
            <a:stCxn id="17" idx="1"/>
            <a:endCxn id="15" idx="6"/>
          </p:cNvCxnSpPr>
          <p:nvPr/>
        </p:nvCxnSpPr>
        <p:spPr>
          <a:xfrm flipH="1" flipV="1">
            <a:off x="7004178" y="1891852"/>
            <a:ext cx="925384" cy="477053"/>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11" idx="7"/>
          </p:cNvCxnSpPr>
          <p:nvPr/>
        </p:nvCxnSpPr>
        <p:spPr>
          <a:xfrm flipH="1">
            <a:off x="7297223" y="2368904"/>
            <a:ext cx="632339" cy="44364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95250" y="606782"/>
            <a:ext cx="1633002" cy="1600438"/>
          </a:xfrm>
          <a:prstGeom prst="rect">
            <a:avLst/>
          </a:prstGeom>
          <a:solidFill>
            <a:srgbClr val="FFFF00"/>
          </a:solidFill>
        </p:spPr>
        <p:txBody>
          <a:bodyPr wrap="square" rtlCol="0">
            <a:spAutoFit/>
          </a:bodyPr>
          <a:lstStyle/>
          <a:p>
            <a:pPr algn="ctr"/>
            <a:r>
              <a:rPr lang="en-US" sz="1400" dirty="0"/>
              <a:t>Order of hardware from outside in:</a:t>
            </a:r>
          </a:p>
          <a:p>
            <a:pPr marL="285750" indent="-285750" algn="ctr">
              <a:buFont typeface="Arial" panose="020B0604020202020204" pitchFamily="34" charset="0"/>
              <a:buChar char="•"/>
            </a:pPr>
            <a:r>
              <a:rPr lang="en-US" sz="1400" dirty="0"/>
              <a:t>Screw</a:t>
            </a:r>
          </a:p>
          <a:p>
            <a:pPr marL="285750" indent="-285750" algn="ctr">
              <a:buFont typeface="Arial" panose="020B0604020202020204" pitchFamily="34" charset="0"/>
              <a:buChar char="•"/>
            </a:pPr>
            <a:r>
              <a:rPr lang="en-US" sz="1400" dirty="0"/>
              <a:t>Frame</a:t>
            </a:r>
          </a:p>
          <a:p>
            <a:pPr marL="285750" indent="-285750" algn="ctr">
              <a:buFont typeface="Arial" panose="020B0604020202020204" pitchFamily="34" charset="0"/>
              <a:buChar char="•"/>
            </a:pPr>
            <a:r>
              <a:rPr lang="en-US" sz="1400" dirty="0"/>
              <a:t>Washer</a:t>
            </a:r>
          </a:p>
          <a:p>
            <a:pPr marL="285750" indent="-285750" algn="ctr">
              <a:buFont typeface="Arial" panose="020B0604020202020204" pitchFamily="34" charset="0"/>
              <a:buChar char="•"/>
            </a:pPr>
            <a:r>
              <a:rPr lang="en-US" sz="1400" dirty="0"/>
              <a:t>Latch</a:t>
            </a:r>
          </a:p>
          <a:p>
            <a:pPr marL="285750" indent="-285750" algn="ctr">
              <a:buFont typeface="Arial" panose="020B0604020202020204" pitchFamily="34" charset="0"/>
              <a:buChar char="•"/>
            </a:pPr>
            <a:r>
              <a:rPr lang="en-US" sz="1400" dirty="0"/>
              <a:t>Nut</a:t>
            </a:r>
          </a:p>
        </p:txBody>
      </p:sp>
      <p:sp>
        <p:nvSpPr>
          <p:cNvPr id="24" name="Date Placeholder 23"/>
          <p:cNvSpPr>
            <a:spLocks noGrp="1"/>
          </p:cNvSpPr>
          <p:nvPr>
            <p:ph type="dt" sz="half" idx="10"/>
          </p:nvPr>
        </p:nvSpPr>
        <p:spPr/>
        <p:txBody>
          <a:bodyPr/>
          <a:lstStyle/>
          <a:p>
            <a:r>
              <a:rPr lang="en-US"/>
              <a:t>8/15/2023</a:t>
            </a:r>
          </a:p>
        </p:txBody>
      </p:sp>
      <p:sp>
        <p:nvSpPr>
          <p:cNvPr id="25" name="Footer Placeholder 24"/>
          <p:cNvSpPr>
            <a:spLocks noGrp="1"/>
          </p:cNvSpPr>
          <p:nvPr>
            <p:ph type="ftr" sz="quarter" idx="11"/>
          </p:nvPr>
        </p:nvSpPr>
        <p:spPr/>
        <p:txBody>
          <a:bodyPr/>
          <a:lstStyle/>
          <a:p>
            <a:r>
              <a:rPr lang="en-US"/>
              <a:t>Nautilus E Final Assembly Station 2</a:t>
            </a:r>
          </a:p>
        </p:txBody>
      </p:sp>
      <p:sp>
        <p:nvSpPr>
          <p:cNvPr id="26" name="Slide Number Placeholder 25"/>
          <p:cNvSpPr>
            <a:spLocks noGrp="1"/>
          </p:cNvSpPr>
          <p:nvPr>
            <p:ph type="sldNum" sz="quarter" idx="12"/>
          </p:nvPr>
        </p:nvSpPr>
        <p:spPr/>
        <p:txBody>
          <a:bodyPr/>
          <a:lstStyle/>
          <a:p>
            <a:fld id="{4AE66E7F-8BDB-4576-9389-78EC3731E1F2}" type="slidenum">
              <a:rPr lang="en-US" smtClean="0"/>
              <a:t>95</a:t>
            </a:fld>
            <a:endParaRPr lang="en-US"/>
          </a:p>
        </p:txBody>
      </p:sp>
      <p:sp>
        <p:nvSpPr>
          <p:cNvPr id="3" name="TextBox 2"/>
          <p:cNvSpPr txBox="1"/>
          <p:nvPr/>
        </p:nvSpPr>
        <p:spPr>
          <a:xfrm>
            <a:off x="4724400" y="4773958"/>
            <a:ext cx="4200525"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Align seat assembly in front of the electrical box as shown above </a:t>
            </a:r>
          </a:p>
          <a:p>
            <a:pPr marL="742950" lvl="1" indent="-285750">
              <a:buFont typeface="Arial" panose="020B0604020202020204" pitchFamily="34" charset="0"/>
              <a:buChar char="•"/>
            </a:pPr>
            <a:r>
              <a:rPr lang="en-US" sz="1400" dirty="0"/>
              <a:t>Secure seat assembly with 2 screws (11038098), 2 washers (600963), 2 latches (600194), and 2 nyloc nuts (12040044). Order of assembly shown in yellow text box. </a:t>
            </a:r>
          </a:p>
        </p:txBody>
      </p:sp>
      <p:sp>
        <p:nvSpPr>
          <p:cNvPr id="2" name="TextBox 1"/>
          <p:cNvSpPr txBox="1"/>
          <p:nvPr/>
        </p:nvSpPr>
        <p:spPr>
          <a:xfrm>
            <a:off x="4886325" y="369332"/>
            <a:ext cx="1095375" cy="307777"/>
          </a:xfrm>
          <a:prstGeom prst="rect">
            <a:avLst/>
          </a:prstGeom>
          <a:solidFill>
            <a:srgbClr val="00FF00"/>
          </a:solidFill>
        </p:spPr>
        <p:txBody>
          <a:bodyPr wrap="square" rtlCol="0">
            <a:spAutoFit/>
          </a:bodyPr>
          <a:lstStyle/>
          <a:p>
            <a:pPr algn="ctr"/>
            <a:r>
              <a:rPr lang="en-US" sz="1400" dirty="0"/>
              <a:t>B5-TG-S705</a:t>
            </a:r>
          </a:p>
        </p:txBody>
      </p:sp>
      <p:cxnSp>
        <p:nvCxnSpPr>
          <p:cNvPr id="18" name="Straight Arrow Connector 17"/>
          <p:cNvCxnSpPr>
            <a:stCxn id="2" idx="1"/>
          </p:cNvCxnSpPr>
          <p:nvPr/>
        </p:nvCxnSpPr>
        <p:spPr>
          <a:xfrm flipH="1">
            <a:off x="4124326" y="523221"/>
            <a:ext cx="761999" cy="200679"/>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5762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96</a:t>
            </a:fld>
            <a:endParaRPr lang="en-US"/>
          </a:p>
        </p:txBody>
      </p:sp>
      <p:sp>
        <p:nvSpPr>
          <p:cNvPr id="6" name="TextBox 5"/>
          <p:cNvSpPr txBox="1"/>
          <p:nvPr/>
        </p:nvSpPr>
        <p:spPr>
          <a:xfrm>
            <a:off x="2971800" y="5451080"/>
            <a:ext cx="3200400" cy="307777"/>
          </a:xfrm>
          <a:prstGeom prst="rect">
            <a:avLst/>
          </a:prstGeom>
          <a:solidFill>
            <a:srgbClr val="FFFF00"/>
          </a:solidFill>
        </p:spPr>
        <p:txBody>
          <a:bodyPr wrap="square" rtlCol="0">
            <a:spAutoFit/>
          </a:bodyPr>
          <a:lstStyle/>
          <a:p>
            <a:pPr algn="ctr"/>
            <a:r>
              <a:rPr lang="en-US" sz="1400" dirty="0"/>
              <a:t>Note: Only one battery used per machine</a:t>
            </a:r>
          </a:p>
        </p:txBody>
      </p:sp>
      <p:sp>
        <p:nvSpPr>
          <p:cNvPr id="7" name="TextBox 6"/>
          <p:cNvSpPr txBox="1"/>
          <p:nvPr/>
        </p:nvSpPr>
        <p:spPr>
          <a:xfrm>
            <a:off x="795337" y="0"/>
            <a:ext cx="7553325" cy="584775"/>
          </a:xfrm>
          <a:prstGeom prst="rect">
            <a:avLst/>
          </a:prstGeom>
          <a:noFill/>
        </p:spPr>
        <p:txBody>
          <a:bodyPr wrap="square" rtlCol="0">
            <a:spAutoFit/>
          </a:bodyPr>
          <a:lstStyle/>
          <a:p>
            <a:pPr algn="ctr"/>
            <a:r>
              <a:rPr lang="en-US" sz="3200" dirty="0"/>
              <a:t>Battery Material List and Locations</a:t>
            </a:r>
          </a:p>
        </p:txBody>
      </p:sp>
      <p:graphicFrame>
        <p:nvGraphicFramePr>
          <p:cNvPr id="8" name="Table 7"/>
          <p:cNvGraphicFramePr>
            <a:graphicFrameLocks noGrp="1"/>
          </p:cNvGraphicFramePr>
          <p:nvPr>
            <p:extLst>
              <p:ext uri="{D42A27DB-BD31-4B8C-83A1-F6EECF244321}">
                <p14:modId xmlns:p14="http://schemas.microsoft.com/office/powerpoint/2010/main" val="434353818"/>
              </p:ext>
            </p:extLst>
          </p:nvPr>
        </p:nvGraphicFramePr>
        <p:xfrm>
          <a:off x="-1" y="1308190"/>
          <a:ext cx="9143999" cy="3419475"/>
        </p:xfrm>
        <a:graphic>
          <a:graphicData uri="http://schemas.openxmlformats.org/drawingml/2006/table">
            <a:tbl>
              <a:tblPr/>
              <a:tblGrid>
                <a:gridCol w="2120455">
                  <a:extLst>
                    <a:ext uri="{9D8B030D-6E8A-4147-A177-3AD203B41FA5}">
                      <a16:colId xmlns:a16="http://schemas.microsoft.com/office/drawing/2014/main" val="2518953744"/>
                    </a:ext>
                  </a:extLst>
                </a:gridCol>
                <a:gridCol w="3065360">
                  <a:extLst>
                    <a:ext uri="{9D8B030D-6E8A-4147-A177-3AD203B41FA5}">
                      <a16:colId xmlns:a16="http://schemas.microsoft.com/office/drawing/2014/main" val="910301435"/>
                    </a:ext>
                  </a:extLst>
                </a:gridCol>
                <a:gridCol w="1904691">
                  <a:extLst>
                    <a:ext uri="{9D8B030D-6E8A-4147-A177-3AD203B41FA5}">
                      <a16:colId xmlns:a16="http://schemas.microsoft.com/office/drawing/2014/main" val="1650976610"/>
                    </a:ext>
                  </a:extLst>
                </a:gridCol>
                <a:gridCol w="2053493">
                  <a:extLst>
                    <a:ext uri="{9D8B030D-6E8A-4147-A177-3AD203B41FA5}">
                      <a16:colId xmlns:a16="http://schemas.microsoft.com/office/drawing/2014/main" val="1060742376"/>
                    </a:ext>
                  </a:extLst>
                </a:gridCol>
              </a:tblGrid>
              <a:tr h="190500">
                <a:tc>
                  <a:txBody>
                    <a:bodyPr/>
                    <a:lstStyle/>
                    <a:p>
                      <a:pPr algn="ctr" fontAlgn="b"/>
                      <a:r>
                        <a:rPr lang="en-US" sz="2000" b="1" i="0" u="none" strike="noStrike">
                          <a:solidFill>
                            <a:srgbClr val="FFFFFF"/>
                          </a:solidFill>
                          <a:effectLst/>
                          <a:latin typeface="Calibri" panose="020F0502020204030204" pitchFamily="34" charset="0"/>
                        </a:rPr>
                        <a:t>Component</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a:solidFill>
                            <a:srgbClr val="FFFFFF"/>
                          </a:solidFill>
                          <a:effectLst/>
                          <a:latin typeface="Calibri" panose="020F0502020204030204" pitchFamily="34" charset="0"/>
                        </a:rPr>
                        <a:t>Object Description</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a:solidFill>
                            <a:srgbClr val="FFFFFF"/>
                          </a:solidFill>
                          <a:effectLst/>
                          <a:latin typeface="Calibri" panose="020F0502020204030204" pitchFamily="34" charset="0"/>
                        </a:rPr>
                        <a:t>Usage Qty</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000" b="1" i="0" u="none" strike="noStrike">
                          <a:solidFill>
                            <a:srgbClr val="FFFFFF"/>
                          </a:solidFill>
                          <a:effectLst/>
                          <a:latin typeface="Calibri" panose="020F0502020204030204" pitchFamily="34" charset="0"/>
                        </a:rPr>
                        <a:t>Storage Bin</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2411531687"/>
                  </a:ext>
                </a:extLst>
              </a:tr>
              <a:tr h="190500">
                <a:tc>
                  <a:txBody>
                    <a:bodyPr/>
                    <a:lstStyle/>
                    <a:p>
                      <a:pPr algn="ctr" fontAlgn="b"/>
                      <a:r>
                        <a:rPr lang="en-US" sz="2000" b="0" i="0" u="none" strike="noStrike" dirty="0">
                          <a:solidFill>
                            <a:srgbClr val="000000"/>
                          </a:solidFill>
                          <a:effectLst/>
                          <a:latin typeface="Calibri" panose="020F0502020204030204" pitchFamily="34" charset="0"/>
                        </a:rPr>
                        <a:t>956760</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BATTERY, INDUSTRIAL 36V- 750 AH EXIDE</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A14LINE</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90343553"/>
                  </a:ext>
                </a:extLst>
              </a:tr>
              <a:tr h="190500">
                <a:tc>
                  <a:txBody>
                    <a:bodyPr/>
                    <a:lstStyle/>
                    <a:p>
                      <a:pPr algn="ctr" fontAlgn="b"/>
                      <a:r>
                        <a:rPr lang="en-US" sz="2000" b="0" i="0" u="none" strike="noStrike" dirty="0">
                          <a:solidFill>
                            <a:srgbClr val="000000"/>
                          </a:solidFill>
                          <a:effectLst/>
                          <a:latin typeface="Calibri" panose="020F0502020204030204" pitchFamily="34" charset="0"/>
                        </a:rPr>
                        <a:t>956761</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dirty="0">
                          <a:solidFill>
                            <a:srgbClr val="000000"/>
                          </a:solidFill>
                          <a:effectLst/>
                          <a:latin typeface="Calibri" panose="020F0502020204030204" pitchFamily="34" charset="0"/>
                        </a:rPr>
                        <a:t>BATTERY, INDUSTRIAL 36V- 840 AH EXIDE</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05935962"/>
                  </a:ext>
                </a:extLst>
              </a:tr>
              <a:tr h="190500">
                <a:tc>
                  <a:txBody>
                    <a:bodyPr/>
                    <a:lstStyle/>
                    <a:p>
                      <a:pPr algn="ctr" fontAlgn="b"/>
                      <a:r>
                        <a:rPr lang="en-US" sz="2000" b="0" i="0" u="none" strike="noStrike" dirty="0">
                          <a:solidFill>
                            <a:srgbClr val="000000"/>
                          </a:solidFill>
                          <a:effectLst/>
                          <a:latin typeface="Calibri" panose="020F0502020204030204" pitchFamily="34" charset="0"/>
                        </a:rPr>
                        <a:t>718384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WELDMENT, BRACKET, BATTERY</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dirty="0">
                          <a:solidFill>
                            <a:srgbClr val="000000"/>
                          </a:solidFill>
                          <a:effectLst/>
                          <a:latin typeface="Calibri" panose="020F0502020204030204" pitchFamily="34" charset="0"/>
                        </a:rPr>
                        <a:t>A1908C10</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916294622"/>
                  </a:ext>
                </a:extLst>
              </a:tr>
              <a:tr h="190500">
                <a:tc>
                  <a:txBody>
                    <a:bodyPr/>
                    <a:lstStyle/>
                    <a:p>
                      <a:pPr algn="ctr" fontAlgn="b"/>
                      <a:r>
                        <a:rPr lang="en-US" sz="2000" b="0" i="0" u="none" strike="noStrike">
                          <a:solidFill>
                            <a:srgbClr val="000000"/>
                          </a:solidFill>
                          <a:effectLst/>
                          <a:latin typeface="Calibri" panose="020F0502020204030204" pitchFamily="34" charset="0"/>
                        </a:rPr>
                        <a:t>730958</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SCR-HH M10-1.50 X 25 SS FULL THREAD</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FAS07C06</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24612866"/>
                  </a:ext>
                </a:extLst>
              </a:tr>
              <a:tr h="190500">
                <a:tc>
                  <a:txBody>
                    <a:bodyPr/>
                    <a:lstStyle/>
                    <a:p>
                      <a:pPr algn="ctr" fontAlgn="b"/>
                      <a:r>
                        <a:rPr lang="en-US" sz="2000" b="0" i="0" u="none" strike="noStrike">
                          <a:solidFill>
                            <a:srgbClr val="000000"/>
                          </a:solidFill>
                          <a:effectLst/>
                          <a:latin typeface="Calibri" panose="020F0502020204030204" pitchFamily="34" charset="0"/>
                        </a:rPr>
                        <a:t>730344</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WASHER-FLAT M10 SS</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0" i="0" u="none" strike="noStrike">
                          <a:solidFill>
                            <a:srgbClr val="000000"/>
                          </a:solidFill>
                          <a:effectLst/>
                          <a:latin typeface="Calibri" panose="020F0502020204030204" pitchFamily="34" charset="0"/>
                        </a:rPr>
                        <a:t>FAS04G01</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930420694"/>
                  </a:ext>
                </a:extLst>
              </a:tr>
              <a:tr h="190500">
                <a:tc>
                  <a:txBody>
                    <a:bodyPr/>
                    <a:lstStyle/>
                    <a:p>
                      <a:pPr algn="ctr" fontAlgn="b"/>
                      <a:r>
                        <a:rPr lang="en-US" sz="2000" b="0" i="0" u="none" strike="noStrike" dirty="0">
                          <a:solidFill>
                            <a:srgbClr val="000000"/>
                          </a:solidFill>
                          <a:effectLst/>
                          <a:latin typeface="Calibri" panose="020F0502020204030204" pitchFamily="34" charset="0"/>
                        </a:rPr>
                        <a:t>957703</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INDICATOR, EAGLE EYE LEVEL</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021805552"/>
                  </a:ext>
                </a:extLst>
              </a:tr>
            </a:tbl>
          </a:graphicData>
        </a:graphic>
      </p:graphicFrame>
    </p:spTree>
    <p:extLst>
      <p:ext uri="{BB962C8B-B14F-4D97-AF65-F5344CB8AC3E}">
        <p14:creationId xmlns:p14="http://schemas.microsoft.com/office/powerpoint/2010/main" val="35557308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97</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7500" r="5417" b="8333"/>
          <a:stretch/>
        </p:blipFill>
        <p:spPr>
          <a:xfrm rot="5400000">
            <a:off x="-208364" y="1014015"/>
            <a:ext cx="5970850" cy="4713827"/>
          </a:xfrm>
          <a:prstGeom prst="rect">
            <a:avLst/>
          </a:prstGeom>
        </p:spPr>
      </p:pic>
      <p:sp>
        <p:nvSpPr>
          <p:cNvPr id="6" name="TextBox 5"/>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1 of 9</a:t>
            </a:r>
          </a:p>
        </p:txBody>
      </p:sp>
      <p:sp>
        <p:nvSpPr>
          <p:cNvPr id="7" name="TextBox 6"/>
          <p:cNvSpPr txBox="1"/>
          <p:nvPr/>
        </p:nvSpPr>
        <p:spPr>
          <a:xfrm>
            <a:off x="6115050" y="4962852"/>
            <a:ext cx="2352674" cy="523220"/>
          </a:xfrm>
          <a:prstGeom prst="rect">
            <a:avLst/>
          </a:prstGeom>
          <a:solidFill>
            <a:srgbClr val="00FF00"/>
          </a:solidFill>
        </p:spPr>
        <p:txBody>
          <a:bodyPr wrap="square" rtlCol="0">
            <a:spAutoFit/>
          </a:bodyPr>
          <a:lstStyle/>
          <a:p>
            <a:pPr algn="ctr"/>
            <a:r>
              <a:rPr lang="en-US" sz="1400" dirty="0"/>
              <a:t>Indicator comes with battery, if it is not use 957703</a:t>
            </a:r>
          </a:p>
        </p:txBody>
      </p:sp>
      <p:cxnSp>
        <p:nvCxnSpPr>
          <p:cNvPr id="9" name="Straight Arrow Connector 8"/>
          <p:cNvCxnSpPr>
            <a:stCxn id="7" idx="1"/>
          </p:cNvCxnSpPr>
          <p:nvPr/>
        </p:nvCxnSpPr>
        <p:spPr>
          <a:xfrm flipH="1">
            <a:off x="5095875" y="5224462"/>
            <a:ext cx="1019175" cy="0"/>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410200" y="2661411"/>
            <a:ext cx="3552825"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Eagle eye level indicator should be included with the battery, if it is not follow </a:t>
            </a:r>
            <a:r>
              <a:rPr lang="en-US" sz="1400" dirty="0" err="1"/>
              <a:t>Pg</a:t>
            </a:r>
            <a:r>
              <a:rPr lang="en-US" sz="1400" dirty="0"/>
              <a:t> 1-6 in the battery section</a:t>
            </a:r>
          </a:p>
          <a:p>
            <a:pPr marL="742950" lvl="1" indent="-285750">
              <a:buFont typeface="Arial" panose="020B0604020202020204" pitchFamily="34" charset="0"/>
              <a:buChar char="•"/>
            </a:pPr>
            <a:r>
              <a:rPr lang="en-US" sz="1400" dirty="0"/>
              <a:t>If indicator is included skip to </a:t>
            </a:r>
            <a:r>
              <a:rPr lang="en-US" sz="1400" dirty="0" err="1"/>
              <a:t>Pg</a:t>
            </a:r>
            <a:r>
              <a:rPr lang="en-US" sz="1400" dirty="0"/>
              <a:t> 7 of battery section</a:t>
            </a:r>
          </a:p>
        </p:txBody>
      </p:sp>
    </p:spTree>
    <p:extLst>
      <p:ext uri="{BB962C8B-B14F-4D97-AF65-F5344CB8AC3E}">
        <p14:creationId xmlns:p14="http://schemas.microsoft.com/office/powerpoint/2010/main" val="10172087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27785" b="17138"/>
          <a:stretch/>
        </p:blipFill>
        <p:spPr>
          <a:xfrm>
            <a:off x="845239" y="98941"/>
            <a:ext cx="7453521" cy="3078878"/>
          </a:xfrm>
          <a:prstGeom prst="rect">
            <a:avLst/>
          </a:prstGeom>
        </p:spPr>
      </p:pic>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98</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992" y="3347532"/>
            <a:ext cx="4113361" cy="3085021"/>
          </a:xfrm>
          <a:prstGeom prst="rect">
            <a:avLst/>
          </a:prstGeom>
        </p:spPr>
      </p:pic>
      <p:sp>
        <p:nvSpPr>
          <p:cNvPr id="6" name="TextBox 5"/>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2 of 9</a:t>
            </a:r>
          </a:p>
        </p:txBody>
      </p:sp>
      <p:sp>
        <p:nvSpPr>
          <p:cNvPr id="8" name="Oval 7"/>
          <p:cNvSpPr/>
          <p:nvPr/>
        </p:nvSpPr>
        <p:spPr>
          <a:xfrm>
            <a:off x="3905250" y="369332"/>
            <a:ext cx="1409700" cy="1545193"/>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95992" y="3347532"/>
            <a:ext cx="4113361" cy="3085021"/>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5" idx="0"/>
            <a:endCxn id="8" idx="3"/>
          </p:cNvCxnSpPr>
          <p:nvPr/>
        </p:nvCxnSpPr>
        <p:spPr>
          <a:xfrm flipV="1">
            <a:off x="2352673" y="1688237"/>
            <a:ext cx="1759023" cy="165929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3028950" y="3448050"/>
            <a:ext cx="419100" cy="400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114675" y="5855785"/>
            <a:ext cx="419100" cy="400050"/>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610100" y="4397754"/>
            <a:ext cx="4295775"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Remove caps on battery terminals as shown and drill out a 7/32 hole (use the insert in the indicator kit to determine how deep to drill without drilling all the way through the battery terminal) </a:t>
            </a:r>
          </a:p>
          <a:p>
            <a:pPr marL="742950" lvl="1" indent="-285750">
              <a:buFont typeface="Arial" panose="020B0604020202020204" pitchFamily="34" charset="0"/>
              <a:buChar char="•"/>
            </a:pPr>
            <a:r>
              <a:rPr lang="en-US" sz="1400" b="1" u="sng" dirty="0"/>
              <a:t>DO NOT DRILL ALL THE WAY THROUGH</a:t>
            </a:r>
          </a:p>
        </p:txBody>
      </p:sp>
    </p:spTree>
    <p:extLst>
      <p:ext uri="{BB962C8B-B14F-4D97-AF65-F5344CB8AC3E}">
        <p14:creationId xmlns:p14="http://schemas.microsoft.com/office/powerpoint/2010/main" val="28484715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8/15/2023</a:t>
            </a:r>
          </a:p>
        </p:txBody>
      </p:sp>
      <p:sp>
        <p:nvSpPr>
          <p:cNvPr id="3" name="Footer Placeholder 2"/>
          <p:cNvSpPr>
            <a:spLocks noGrp="1"/>
          </p:cNvSpPr>
          <p:nvPr>
            <p:ph type="ftr" sz="quarter" idx="11"/>
          </p:nvPr>
        </p:nvSpPr>
        <p:spPr/>
        <p:txBody>
          <a:bodyPr/>
          <a:lstStyle/>
          <a:p>
            <a:r>
              <a:rPr lang="en-US"/>
              <a:t>Nautilus E Final Assembly Station 2</a:t>
            </a:r>
          </a:p>
        </p:txBody>
      </p:sp>
      <p:sp>
        <p:nvSpPr>
          <p:cNvPr id="4" name="Slide Number Placeholder 3"/>
          <p:cNvSpPr>
            <a:spLocks noGrp="1"/>
          </p:cNvSpPr>
          <p:nvPr>
            <p:ph type="sldNum" sz="quarter" idx="12"/>
          </p:nvPr>
        </p:nvSpPr>
        <p:spPr/>
        <p:txBody>
          <a:bodyPr/>
          <a:lstStyle/>
          <a:p>
            <a:fld id="{4AE66E7F-8BDB-4576-9389-78EC3731E1F2}" type="slidenum">
              <a:rPr lang="en-US" smtClean="0"/>
              <a:t>99</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5694"/>
          <a:stretch/>
        </p:blipFill>
        <p:spPr>
          <a:xfrm rot="5400000">
            <a:off x="-150583" y="949611"/>
            <a:ext cx="5230974" cy="4653585"/>
          </a:xfrm>
          <a:prstGeom prst="rect">
            <a:avLst/>
          </a:prstGeom>
        </p:spPr>
      </p:pic>
      <p:sp>
        <p:nvSpPr>
          <p:cNvPr id="6" name="TextBox 5"/>
          <p:cNvSpPr txBox="1"/>
          <p:nvPr/>
        </p:nvSpPr>
        <p:spPr>
          <a:xfrm>
            <a:off x="0" y="0"/>
            <a:ext cx="1771650" cy="369332"/>
          </a:xfrm>
          <a:prstGeom prst="rect">
            <a:avLst/>
          </a:prstGeom>
          <a:solidFill>
            <a:schemeClr val="accent2"/>
          </a:solidFill>
        </p:spPr>
        <p:txBody>
          <a:bodyPr wrap="square" rtlCol="0">
            <a:spAutoFit/>
          </a:bodyPr>
          <a:lstStyle/>
          <a:p>
            <a:r>
              <a:rPr lang="en-US" dirty="0"/>
              <a:t>Battery </a:t>
            </a:r>
            <a:r>
              <a:rPr lang="en-US" dirty="0" err="1"/>
              <a:t>Pg</a:t>
            </a:r>
            <a:r>
              <a:rPr lang="en-US" dirty="0"/>
              <a:t> 3 of 9</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6251" t="30926" r="31944" b="19444"/>
          <a:stretch/>
        </p:blipFill>
        <p:spPr>
          <a:xfrm rot="5400000">
            <a:off x="5199045" y="363106"/>
            <a:ext cx="3497427" cy="4093050"/>
          </a:xfrm>
          <a:prstGeom prst="rect">
            <a:avLst/>
          </a:prstGeom>
        </p:spPr>
      </p:pic>
      <p:sp>
        <p:nvSpPr>
          <p:cNvPr id="8" name="Oval 7"/>
          <p:cNvSpPr/>
          <p:nvPr/>
        </p:nvSpPr>
        <p:spPr>
          <a:xfrm>
            <a:off x="1800225" y="2381250"/>
            <a:ext cx="914400" cy="933451"/>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901233" y="660916"/>
            <a:ext cx="4093051" cy="3497429"/>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9" idx="1"/>
            <a:endCxn id="8" idx="6"/>
          </p:cNvCxnSpPr>
          <p:nvPr/>
        </p:nvCxnSpPr>
        <p:spPr>
          <a:xfrm flipH="1">
            <a:off x="2714625" y="2409631"/>
            <a:ext cx="2186608" cy="438345"/>
          </a:xfrm>
          <a:prstGeom prst="straightConnector1">
            <a:avLst/>
          </a:prstGeom>
          <a:ln>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400800" y="1952626"/>
            <a:ext cx="781050" cy="752475"/>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074753" y="4902306"/>
            <a:ext cx="3746009"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Using a 15/32 drill bit, drill through the plastic for a mounting spot of the indicator</a:t>
            </a:r>
          </a:p>
          <a:p>
            <a:pPr marL="285750" indent="-285750">
              <a:buFont typeface="Arial" panose="020B0604020202020204" pitchFamily="34" charset="0"/>
              <a:buChar char="•"/>
            </a:pPr>
            <a:r>
              <a:rPr lang="en-US" sz="1400" dirty="0"/>
              <a:t>Place insert that is included in kit into hole drilled as shown in the picture to the right</a:t>
            </a:r>
          </a:p>
        </p:txBody>
      </p:sp>
    </p:spTree>
    <p:extLst>
      <p:ext uri="{BB962C8B-B14F-4D97-AF65-F5344CB8AC3E}">
        <p14:creationId xmlns:p14="http://schemas.microsoft.com/office/powerpoint/2010/main" val="37530156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rgbClr val="00FF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00FF00"/>
          </a:solidFill>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285750" indent="-285750">
          <a:buFont typeface="Arial" panose="020B0604020202020204" pitchFamily="34" charset="0"/>
          <a:buChar char="•"/>
          <a:defRPr sz="14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13322</TotalTime>
  <Words>7903</Words>
  <Application>Microsoft Office PowerPoint</Application>
  <PresentationFormat>Letter Paper (8.5x11 in)</PresentationFormat>
  <Paragraphs>1546</Paragraphs>
  <Slides>113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113</vt:i4>
      </vt:variant>
    </vt:vector>
  </HeadingPairs>
  <TitlesOfParts>
    <vt:vector size="1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Kurtis Lesak</dc:creator>
  <cp:lastModifiedBy>Kurtis Lesak</cp:lastModifiedBy>
  <cp:revision>456</cp:revision>
  <cp:lastPrinted>2026-04-01T19:20:33Z</cp:lastPrinted>
  <dcterms:created xsi:type="dcterms:W3CDTF">2023-05-30T12:22:16Z</dcterms:created>
  <dcterms:modified xsi:type="dcterms:W3CDTF">2026-04-01T19:46:45Z</dcterms:modified>
</cp:coreProperties>
</file>